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6" r:id="rId1"/>
  </p:sldMasterIdLst>
  <p:notesMasterIdLst>
    <p:notesMasterId r:id="rId49"/>
  </p:notesMasterIdLst>
  <p:handoutMasterIdLst>
    <p:handoutMasterId r:id="rId50"/>
  </p:handoutMasterIdLst>
  <p:sldIdLst>
    <p:sldId id="256" r:id="rId2"/>
    <p:sldId id="257" r:id="rId3"/>
    <p:sldId id="294" r:id="rId4"/>
    <p:sldId id="293" r:id="rId5"/>
    <p:sldId id="295" r:id="rId6"/>
    <p:sldId id="300" r:id="rId7"/>
    <p:sldId id="296" r:id="rId8"/>
    <p:sldId id="301" r:id="rId9"/>
    <p:sldId id="297" r:id="rId10"/>
    <p:sldId id="302" r:id="rId11"/>
    <p:sldId id="298" r:id="rId12"/>
    <p:sldId id="299" r:id="rId13"/>
    <p:sldId id="312" r:id="rId14"/>
    <p:sldId id="331" r:id="rId15"/>
    <p:sldId id="332" r:id="rId16"/>
    <p:sldId id="333" r:id="rId17"/>
    <p:sldId id="334" r:id="rId18"/>
    <p:sldId id="335" r:id="rId19"/>
    <p:sldId id="336" r:id="rId20"/>
    <p:sldId id="337" r:id="rId21"/>
    <p:sldId id="303" r:id="rId22"/>
    <p:sldId id="304" r:id="rId23"/>
    <p:sldId id="308" r:id="rId24"/>
    <p:sldId id="310" r:id="rId25"/>
    <p:sldId id="309" r:id="rId26"/>
    <p:sldId id="307" r:id="rId27"/>
    <p:sldId id="311" r:id="rId28"/>
    <p:sldId id="305" r:id="rId29"/>
    <p:sldId id="316" r:id="rId30"/>
    <p:sldId id="317" r:id="rId31"/>
    <p:sldId id="313" r:id="rId32"/>
    <p:sldId id="318" r:id="rId33"/>
    <p:sldId id="319" r:id="rId34"/>
    <p:sldId id="320" r:id="rId35"/>
    <p:sldId id="321" r:id="rId36"/>
    <p:sldId id="322" r:id="rId37"/>
    <p:sldId id="323" r:id="rId38"/>
    <p:sldId id="324" r:id="rId39"/>
    <p:sldId id="325" r:id="rId40"/>
    <p:sldId id="326" r:id="rId41"/>
    <p:sldId id="327" r:id="rId42"/>
    <p:sldId id="306" r:id="rId43"/>
    <p:sldId id="330" r:id="rId44"/>
    <p:sldId id="328" r:id="rId45"/>
    <p:sldId id="269" r:id="rId46"/>
    <p:sldId id="270" r:id="rId47"/>
    <p:sldId id="265" r:id="rId48"/>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6" autoAdjust="0"/>
    <p:restoredTop sz="97414" autoAdjust="0"/>
  </p:normalViewPr>
  <p:slideViewPr>
    <p:cSldViewPr>
      <p:cViewPr varScale="1">
        <p:scale>
          <a:sx n="171" d="100"/>
          <a:sy n="171" d="100"/>
        </p:scale>
        <p:origin x="1080" y="168"/>
      </p:cViewPr>
      <p:guideLst>
        <p:guide orient="horz" pos="1620"/>
        <p:guide pos="2880"/>
      </p:guideLst>
    </p:cSldViewPr>
  </p:slideViewPr>
  <p:outlineViewPr>
    <p:cViewPr>
      <p:scale>
        <a:sx n="33" d="100"/>
        <a:sy n="33" d="100"/>
      </p:scale>
      <p:origin x="0" y="0"/>
    </p:cViewPr>
  </p:outlineViewPr>
  <p:notesTextViewPr>
    <p:cViewPr>
      <p:scale>
        <a:sx n="170" d="100"/>
        <a:sy n="170" d="100"/>
      </p:scale>
      <p:origin x="0" y="0"/>
    </p:cViewPr>
  </p:notesTextViewPr>
  <p:notesViewPr>
    <p:cSldViewPr>
      <p:cViewPr varScale="1">
        <p:scale>
          <a:sx n="113" d="100"/>
          <a:sy n="113" d="100"/>
        </p:scale>
        <p:origin x="1200"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7AF7A9F-FC2F-B146-A32A-EBE0E307272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8195" name="Rectangle 3">
            <a:extLst>
              <a:ext uri="{FF2B5EF4-FFF2-40B4-BE49-F238E27FC236}">
                <a16:creationId xmlns:a16="http://schemas.microsoft.com/office/drawing/2014/main" id="{B96F31C1-A6ED-3D4C-8D02-D576EEA2EC2D}"/>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Osaka" charset="0"/>
              </a:defRPr>
            </a:lvl1pPr>
          </a:lstStyle>
          <a:p>
            <a:pPr>
              <a:defRPr/>
            </a:pPr>
            <a:endParaRPr lang="en-US" altLang="en-US"/>
          </a:p>
        </p:txBody>
      </p:sp>
      <p:sp>
        <p:nvSpPr>
          <p:cNvPr id="8196" name="Rectangle 4">
            <a:extLst>
              <a:ext uri="{FF2B5EF4-FFF2-40B4-BE49-F238E27FC236}">
                <a16:creationId xmlns:a16="http://schemas.microsoft.com/office/drawing/2014/main" id="{F8E7DA1A-5932-A442-9700-B9AFC7DFFC0F}"/>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8197" name="Rectangle 5">
            <a:extLst>
              <a:ext uri="{FF2B5EF4-FFF2-40B4-BE49-F238E27FC236}">
                <a16:creationId xmlns:a16="http://schemas.microsoft.com/office/drawing/2014/main" id="{07FF88B9-DD8D-B24A-944A-16B25274387B}"/>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atin typeface="Arial" charset="0"/>
                <a:ea typeface="Osaka" charset="0"/>
              </a:defRPr>
            </a:lvl1pPr>
          </a:lstStyle>
          <a:p>
            <a:pPr>
              <a:defRPr/>
            </a:pPr>
            <a:fld id="{478AAF35-C9B0-A241-B455-15ECBDFD931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5B7B0B0-BF5D-8147-93CC-202C96ABCBC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6147" name="Rectangle 3">
            <a:extLst>
              <a:ext uri="{FF2B5EF4-FFF2-40B4-BE49-F238E27FC236}">
                <a16:creationId xmlns:a16="http://schemas.microsoft.com/office/drawing/2014/main" id="{A988263B-68C1-4049-B026-5FCB717E4425}"/>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Osaka" charset="0"/>
              </a:defRPr>
            </a:lvl1pPr>
          </a:lstStyle>
          <a:p>
            <a:pPr>
              <a:defRPr/>
            </a:pPr>
            <a:endParaRPr lang="en-US" altLang="en-US"/>
          </a:p>
        </p:txBody>
      </p:sp>
      <p:sp>
        <p:nvSpPr>
          <p:cNvPr id="6148" name="Rectangle 4">
            <a:extLst>
              <a:ext uri="{FF2B5EF4-FFF2-40B4-BE49-F238E27FC236}">
                <a16:creationId xmlns:a16="http://schemas.microsoft.com/office/drawing/2014/main" id="{AF433A89-F651-0E41-B73D-2CE2F3B14C0D}"/>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149" name="Rectangle 5">
            <a:extLst>
              <a:ext uri="{FF2B5EF4-FFF2-40B4-BE49-F238E27FC236}">
                <a16:creationId xmlns:a16="http://schemas.microsoft.com/office/drawing/2014/main" id="{B7C974E4-68F6-704B-933A-9FBFF58E9EA0}"/>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150" name="Rectangle 6">
            <a:extLst>
              <a:ext uri="{FF2B5EF4-FFF2-40B4-BE49-F238E27FC236}">
                <a16:creationId xmlns:a16="http://schemas.microsoft.com/office/drawing/2014/main" id="{ECA365EE-157A-234B-9EA7-B4B32FDAFAC3}"/>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6151" name="Rectangle 7">
            <a:extLst>
              <a:ext uri="{FF2B5EF4-FFF2-40B4-BE49-F238E27FC236}">
                <a16:creationId xmlns:a16="http://schemas.microsoft.com/office/drawing/2014/main" id="{6A7FDA28-4C58-ED48-8DF6-7C98C68F757C}"/>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atin typeface="Arial" charset="0"/>
                <a:ea typeface="Osaka" charset="0"/>
              </a:defRPr>
            </a:lvl1pPr>
          </a:lstStyle>
          <a:p>
            <a:pPr>
              <a:defRPr/>
            </a:pPr>
            <a:fld id="{49C1763A-0876-B845-9831-CB8F16958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Osaka" charset="0"/>
        <a:cs typeface="+mn-cs"/>
      </a:defRPr>
    </a:lvl1pPr>
    <a:lvl2pPr marL="457200" algn="l" rtl="0" eaLnBrk="0" fontAlgn="base" hangingPunct="0">
      <a:spcBef>
        <a:spcPct val="30000"/>
      </a:spcBef>
      <a:spcAft>
        <a:spcPct val="0"/>
      </a:spcAft>
      <a:defRPr sz="1200" kern="1200">
        <a:solidFill>
          <a:schemeClr val="tx1"/>
        </a:solidFill>
        <a:latin typeface="Arial" charset="0"/>
        <a:ea typeface="Osaka" charset="0"/>
        <a:cs typeface="+mn-cs"/>
      </a:defRPr>
    </a:lvl2pPr>
    <a:lvl3pPr marL="914400" algn="l" rtl="0" eaLnBrk="0" fontAlgn="base" hangingPunct="0">
      <a:spcBef>
        <a:spcPct val="30000"/>
      </a:spcBef>
      <a:spcAft>
        <a:spcPct val="0"/>
      </a:spcAft>
      <a:defRPr sz="1200" kern="1200">
        <a:solidFill>
          <a:schemeClr val="tx1"/>
        </a:solidFill>
        <a:latin typeface="Arial" charset="0"/>
        <a:ea typeface="Osaka"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Osaka"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Osaka"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EAF0149-9230-054A-849B-0F262786FB0A}"/>
              </a:ext>
            </a:extLst>
          </p:cNvPr>
          <p:cNvSpPr>
            <a:spLocks noGrp="1" noChangeArrowheads="1"/>
          </p:cNvSpPr>
          <p:nvPr>
            <p:ph type="sldNum" sz="quarter" idx="5"/>
          </p:nvPr>
        </p:nvSpPr>
        <p:spPr/>
        <p:txBody>
          <a:bodyPr/>
          <a:lstStyle/>
          <a:p>
            <a:pPr>
              <a:defRPr/>
            </a:pPr>
            <a:fld id="{02B0818F-6B47-D046-89B0-5B7E61D7950C}" type="slidenum">
              <a:rPr lang="en-US" altLang="en-US"/>
              <a:pPr>
                <a:defRPr/>
              </a:pPr>
              <a:t>1</a:t>
            </a:fld>
            <a:endParaRPr lang="en-US" altLang="en-US"/>
          </a:p>
        </p:txBody>
      </p:sp>
      <p:sp>
        <p:nvSpPr>
          <p:cNvPr id="10242" name="Rectangle 2">
            <a:extLst>
              <a:ext uri="{FF2B5EF4-FFF2-40B4-BE49-F238E27FC236}">
                <a16:creationId xmlns:a16="http://schemas.microsoft.com/office/drawing/2014/main" id="{0C919926-9A2B-784E-982F-09CD3C923117}"/>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D72E3025-0C13-CB43-A533-3D713640D33D}"/>
              </a:ext>
            </a:extLst>
          </p:cNvPr>
          <p:cNvSpPr>
            <a:spLocks noGrp="1" noChangeArrowheads="1"/>
          </p:cNvSpPr>
          <p:nvPr>
            <p:ph type="body" idx="1"/>
          </p:nvPr>
        </p:nvSpPr>
        <p:spPr/>
        <p:txBody>
          <a:bodyPr/>
          <a:lstStyle/>
          <a:p>
            <a:pPr eaLnBrk="1" hangingPunct="1">
              <a:defRPr/>
            </a:pPr>
            <a:r>
              <a:rPr lang="en-US" dirty="0"/>
              <a:t>Good afternoon, everyone. </a:t>
            </a:r>
          </a:p>
          <a:p>
            <a:pPr eaLnBrk="1" hangingPunct="1">
              <a:defRPr/>
            </a:pPr>
            <a:endParaRPr lang="en-US" altLang="en-US" dirty="0"/>
          </a:p>
          <a:p>
            <a:pPr eaLnBrk="1" hangingPunct="1">
              <a:defRPr/>
            </a:pPr>
            <a:r>
              <a:rPr lang="en-US" altLang="en-US" dirty="0"/>
              <a:t>Today</a:t>
            </a:r>
            <a:r>
              <a:rPr lang="en-US" altLang="zh-CN" dirty="0"/>
              <a:t>,</a:t>
            </a:r>
            <a:r>
              <a:rPr lang="zh-CN" altLang="en-US" dirty="0"/>
              <a:t> </a:t>
            </a:r>
            <a:r>
              <a:rPr lang="en-US" altLang="zh-CN" dirty="0"/>
              <a:t>I </a:t>
            </a:r>
            <a:r>
              <a:rPr lang="en-US" altLang="zh-CN" dirty="0" err="1"/>
              <a:t>gonna</a:t>
            </a:r>
            <a:r>
              <a:rPr lang="en-US" altLang="zh-CN" dirty="0"/>
              <a:t> talk about the</a:t>
            </a:r>
            <a:r>
              <a:rPr lang="zh-CN" altLang="en-US" dirty="0"/>
              <a:t> </a:t>
            </a:r>
            <a:r>
              <a:rPr lang="en-HK" altLang="zh-CN" b="1" dirty="0"/>
              <a:t>Prompt</a:t>
            </a:r>
            <a:r>
              <a:rPr lang="zh-CN" altLang="en-US" b="1" dirty="0"/>
              <a:t> </a:t>
            </a:r>
            <a:r>
              <a:rPr lang="en-US" altLang="zh-CN" b="1" dirty="0"/>
              <a:t>Perturbation</a:t>
            </a:r>
            <a:r>
              <a:rPr lang="zh-CN" altLang="en-US" b="1" dirty="0"/>
              <a:t> </a:t>
            </a:r>
            <a:r>
              <a:rPr lang="en-HK" altLang="zh-CN" dirty="0"/>
              <a:t>and </a:t>
            </a:r>
            <a:r>
              <a:rPr lang="en-HK" altLang="zh-CN" b="1" dirty="0"/>
              <a:t>Robustness Evaluation</a:t>
            </a:r>
            <a:r>
              <a:rPr lang="zh-CN" altLang="en-US" b="1" dirty="0"/>
              <a:t> </a:t>
            </a:r>
            <a:r>
              <a:rPr lang="en-US" altLang="zh-CN" b="1" dirty="0"/>
              <a:t>of foundation models</a:t>
            </a:r>
            <a:r>
              <a:rPr lang="en-US" altLang="zh-CN" b="0" dirty="0"/>
              <a:t>,</a:t>
            </a:r>
            <a:r>
              <a:rPr lang="zh-CN" altLang="en-US" b="1" dirty="0"/>
              <a:t> </a:t>
            </a:r>
            <a:r>
              <a:rPr lang="en-US" altLang="zh-CN" b="0" dirty="0"/>
              <a:t>or generally,</a:t>
            </a:r>
            <a:r>
              <a:rPr lang="zh-CN" altLang="en-US" b="0" dirty="0"/>
              <a:t> </a:t>
            </a:r>
            <a:r>
              <a:rPr lang="en-US" altLang="zh-CN" b="0" dirty="0"/>
              <a:t>machine learning models</a:t>
            </a:r>
            <a:r>
              <a:rPr lang="en-US" altLang="zh-CN" dirty="0"/>
              <a:t>.</a:t>
            </a:r>
            <a:r>
              <a:rPr lang="zh-CN" altLang="en-US" dirty="0"/>
              <a:t> </a:t>
            </a:r>
            <a:endParaRPr lang="en-US" altLang="zh-CN" dirty="0"/>
          </a:p>
          <a:p>
            <a:pPr eaLnBrk="1" hangingPunct="1">
              <a:defRPr/>
            </a:pPr>
            <a:r>
              <a:rPr lang="en-US" altLang="zh-CN" dirty="0"/>
              <a:t>Currently,</a:t>
            </a:r>
            <a:r>
              <a:rPr lang="zh-CN" altLang="en-US" dirty="0"/>
              <a:t> </a:t>
            </a:r>
            <a:r>
              <a:rPr lang="en-US" altLang="zh-CN" dirty="0"/>
              <a:t>you know,</a:t>
            </a:r>
            <a:r>
              <a:rPr lang="zh-CN" altLang="en-US" dirty="0"/>
              <a:t> </a:t>
            </a:r>
            <a:r>
              <a:rPr lang="en-US" altLang="zh-CN" dirty="0"/>
              <a:t>it is a discussion-based meeting,</a:t>
            </a:r>
            <a:r>
              <a:rPr lang="zh-CN" altLang="en-US" dirty="0"/>
              <a:t> </a:t>
            </a:r>
            <a:r>
              <a:rPr lang="en-US" altLang="zh-CN" dirty="0"/>
              <a:t> so,</a:t>
            </a:r>
            <a:r>
              <a:rPr lang="zh-CN" altLang="en-US" dirty="0"/>
              <a:t> </a:t>
            </a:r>
            <a:r>
              <a:rPr lang="en-US" altLang="zh-CN" dirty="0"/>
              <a:t>If you have any questions,</a:t>
            </a:r>
            <a:r>
              <a:rPr lang="zh-CN" altLang="en-US" dirty="0"/>
              <a:t> </a:t>
            </a:r>
            <a:r>
              <a:rPr lang="en-US" altLang="zh-CN" dirty="0"/>
              <a:t>please feel free to ask 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you can see here</a:t>
            </a:r>
            <a:r>
              <a:rPr lang="en-US" altLang="zh-CN" dirty="0"/>
              <a:t>,</a:t>
            </a:r>
            <a:r>
              <a:rPr lang="zh-CN" altLang="en-US" dirty="0"/>
              <a:t> </a:t>
            </a:r>
            <a:r>
              <a:rPr lang="en-US" altLang="zh-CN" dirty="0"/>
              <a:t>there are two main methods to perturb</a:t>
            </a:r>
            <a:r>
              <a:rPr lang="zh-CN" altLang="en-US" dirty="0"/>
              <a:t> </a:t>
            </a:r>
            <a:r>
              <a:rPr lang="en-US" altLang="zh-CN" dirty="0"/>
              <a:t>prompts at the sentence level.</a:t>
            </a:r>
            <a:r>
              <a:rPr lang="zh-CN" altLang="en-US" dirty="0"/>
              <a:t> </a:t>
            </a:r>
            <a:r>
              <a:rPr lang="en-US" altLang="zh-CN" dirty="0"/>
              <a:t>The first one is to paraphrase the prompt.</a:t>
            </a:r>
            <a:r>
              <a:rPr lang="zh-CN" altLang="en-US" dirty="0"/>
              <a:t> </a:t>
            </a:r>
            <a:r>
              <a:rPr lang="en-US" altLang="zh-CN" dirty="0"/>
              <a:t>People usually use back translation.</a:t>
            </a:r>
            <a:r>
              <a:rPr lang="zh-CN" altLang="en-US" dirty="0"/>
              <a:t> </a:t>
            </a:r>
            <a:r>
              <a:rPr lang="en-US" altLang="zh-CN" dirty="0"/>
              <a:t>For example,</a:t>
            </a:r>
            <a:r>
              <a:rPr lang="zh-CN" altLang="en-US" dirty="0"/>
              <a:t> </a:t>
            </a:r>
            <a:r>
              <a:rPr lang="en-US" altLang="zh-CN" dirty="0"/>
              <a:t>they would translate the prompt into German and then translate it back to English.</a:t>
            </a:r>
            <a:r>
              <a:rPr lang="zh-CN" altLang="en-US" dirty="0"/>
              <a:t> </a:t>
            </a:r>
            <a:endParaRPr lang="en-HK" altLang="zh-CN" dirty="0"/>
          </a:p>
          <a:p>
            <a:pPr eaLnBrk="1" hangingPunct="1">
              <a:defRPr/>
            </a:pPr>
            <a:endParaRPr lang="en-HK" altLang="en-US" dirty="0"/>
          </a:p>
          <a:p>
            <a:pPr eaLnBrk="1" hangingPunct="1">
              <a:defRPr/>
            </a:pPr>
            <a:r>
              <a:rPr lang="en-US" altLang="zh-CN" dirty="0"/>
              <a:t>Another category is style transformation.</a:t>
            </a:r>
            <a:r>
              <a:rPr lang="zh-CN" altLang="en-US" dirty="0"/>
              <a:t> </a:t>
            </a:r>
            <a:r>
              <a:rPr lang="en-US" altLang="zh-CN" dirty="0"/>
              <a:t>As you can see,</a:t>
            </a:r>
            <a:r>
              <a:rPr lang="zh-CN" altLang="en-US" dirty="0"/>
              <a:t> </a:t>
            </a:r>
            <a:r>
              <a:rPr lang="en-US" altLang="zh-CN" dirty="0"/>
              <a:t>we can transfer the type into formal,</a:t>
            </a:r>
            <a:r>
              <a:rPr lang="zh-CN" altLang="en-US" dirty="0"/>
              <a:t> </a:t>
            </a:r>
            <a:r>
              <a:rPr lang="en-US" altLang="zh-CN" dirty="0"/>
              <a:t>casual,</a:t>
            </a:r>
            <a:r>
              <a:rPr lang="zh-CN" altLang="en-US" dirty="0"/>
              <a:t> </a:t>
            </a:r>
            <a:r>
              <a:rPr lang="en-US" altLang="zh-CN" dirty="0"/>
              <a:t>passive,</a:t>
            </a:r>
            <a:r>
              <a:rPr lang="zh-CN" altLang="en-US" dirty="0"/>
              <a:t> </a:t>
            </a:r>
            <a:r>
              <a:rPr lang="en-US" altLang="zh-CN" dirty="0"/>
              <a:t>and active.</a:t>
            </a:r>
            <a:r>
              <a:rPr lang="zh-CN" altLang="en-US" dirty="0"/>
              <a:t> </a:t>
            </a:r>
            <a:r>
              <a:rPr lang="en-US" altLang="zh-CN" dirty="0"/>
              <a:t>You know,</a:t>
            </a:r>
            <a:r>
              <a:rPr lang="zh-CN" altLang="en-US" dirty="0"/>
              <a:t> </a:t>
            </a:r>
            <a:r>
              <a:rPr lang="en-US" altLang="zh-CN" dirty="0"/>
              <a:t>you can even transfer the style into the Disney style.</a:t>
            </a:r>
            <a:endParaRPr lang="en-US" altLang="en-US" dirty="0"/>
          </a:p>
        </p:txBody>
      </p:sp>
    </p:spTree>
    <p:extLst>
      <p:ext uri="{BB962C8B-B14F-4D97-AF65-F5344CB8AC3E}">
        <p14:creationId xmlns:p14="http://schemas.microsoft.com/office/powerpoint/2010/main" val="802344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 are some examples of paraphrasing and style transformations</a:t>
            </a:r>
            <a:r>
              <a:rPr lang="en-US" altLang="zh-CN" dirty="0"/>
              <a:t>.</a:t>
            </a:r>
            <a:endParaRPr lang="en-US" altLang="en-US" dirty="0"/>
          </a:p>
        </p:txBody>
      </p:sp>
    </p:spTree>
    <p:extLst>
      <p:ext uri="{BB962C8B-B14F-4D97-AF65-F5344CB8AC3E}">
        <p14:creationId xmlns:p14="http://schemas.microsoft.com/office/powerpoint/2010/main" val="253052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last category is the adversary</a:t>
            </a:r>
            <a:r>
              <a:rPr lang="en-US" altLang="zh-CN" dirty="0"/>
              <a:t>-level prompt</a:t>
            </a:r>
            <a:r>
              <a:rPr lang="zh-CN" altLang="en-US" dirty="0"/>
              <a:t> </a:t>
            </a:r>
            <a:r>
              <a:rPr lang="en-US" altLang="zh-CN" dirty="0"/>
              <a:t>perturbation.</a:t>
            </a:r>
            <a:r>
              <a:rPr lang="zh-CN" altLang="en-US" dirty="0"/>
              <a:t> </a:t>
            </a:r>
            <a:r>
              <a:rPr lang="en-US" altLang="zh-CN" dirty="0"/>
              <a:t>For</a:t>
            </a:r>
            <a:r>
              <a:rPr lang="zh-CN" altLang="en-US" dirty="0"/>
              <a:t> </a:t>
            </a:r>
            <a:r>
              <a:rPr lang="en-US" altLang="zh-CN" dirty="0"/>
              <a:t>example,</a:t>
            </a:r>
            <a:r>
              <a:rPr lang="zh-CN" altLang="en-US" dirty="0"/>
              <a:t> </a:t>
            </a:r>
            <a:r>
              <a:rPr lang="en-US" altLang="zh-CN" dirty="0"/>
              <a:t>add a Universal adversarial trigger</a:t>
            </a:r>
            <a:r>
              <a:rPr lang="zh-CN" altLang="en-US" dirty="0"/>
              <a:t> </a:t>
            </a:r>
            <a:r>
              <a:rPr lang="en-US" altLang="zh-CN" dirty="0"/>
              <a:t>to someplace in the</a:t>
            </a:r>
            <a:r>
              <a:rPr lang="zh-CN" altLang="en-US" dirty="0"/>
              <a:t> </a:t>
            </a:r>
            <a:r>
              <a:rPr lang="en-US" altLang="zh-CN" dirty="0"/>
              <a:t>prompt.</a:t>
            </a:r>
            <a:r>
              <a:rPr lang="zh-CN" altLang="en-US" dirty="0"/>
              <a:t> </a:t>
            </a:r>
            <a:endParaRPr lang="en-HK" altLang="zh-CN" dirty="0"/>
          </a:p>
          <a:p>
            <a:pPr eaLnBrk="1" hangingPunct="1">
              <a:defRPr/>
            </a:pPr>
            <a:endParaRPr lang="en-HK" altLang="zh-CN" dirty="0"/>
          </a:p>
          <a:p>
            <a:pPr eaLnBrk="1" hangingPunct="1">
              <a:defRPr/>
            </a:pPr>
            <a:r>
              <a:rPr lang="en-US" altLang="zh-CN" dirty="0"/>
              <a:t>Please note that the </a:t>
            </a:r>
            <a:r>
              <a:rPr lang="en-HK" altLang="zh-CN" dirty="0"/>
              <a:t>universal adversarial triggers</a:t>
            </a:r>
            <a:r>
              <a:rPr lang="zh-CN" altLang="en-US" dirty="0"/>
              <a:t> </a:t>
            </a:r>
            <a:r>
              <a:rPr lang="en-US" altLang="zh-CN" dirty="0"/>
              <a:t>are the </a:t>
            </a:r>
            <a:r>
              <a:rPr lang="en-HK" altLang="zh-CN" dirty="0"/>
              <a:t>input-agnostic sequences of tokens that trigger a model to produce a speciﬁc prediction when concatenated to any input from a dataset</a:t>
            </a:r>
            <a:r>
              <a:rPr lang="en-US" altLang="zh-CN" dirty="0"/>
              <a:t>.</a:t>
            </a:r>
            <a:endParaRPr lang="en-US" altLang="en-US" dirty="0"/>
          </a:p>
        </p:txBody>
      </p:sp>
    </p:spTree>
    <p:extLst>
      <p:ext uri="{BB962C8B-B14F-4D97-AF65-F5344CB8AC3E}">
        <p14:creationId xmlns:p14="http://schemas.microsoft.com/office/powerpoint/2010/main" val="217433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 is a summary of the prompt perturbations</a:t>
            </a:r>
            <a:r>
              <a:rPr lang="zh-CN" altLang="en-US" dirty="0"/>
              <a:t> </a:t>
            </a:r>
            <a:r>
              <a:rPr lang="en-US" altLang="zh-CN" dirty="0"/>
              <a:t>from four perspectives.</a:t>
            </a:r>
            <a:r>
              <a:rPr lang="zh-CN" altLang="en-US" dirty="0"/>
              <a:t> </a:t>
            </a:r>
            <a:r>
              <a:rPr lang="en-US" altLang="zh-CN" dirty="0"/>
              <a:t>As for the severities,</a:t>
            </a:r>
            <a:r>
              <a:rPr lang="zh-CN" altLang="en-US" dirty="0"/>
              <a:t> </a:t>
            </a:r>
            <a:r>
              <a:rPr lang="en-US" altLang="zh-CN" dirty="0"/>
              <a:t>in the multimodal</a:t>
            </a:r>
            <a:r>
              <a:rPr lang="zh-CN" altLang="en-US" dirty="0"/>
              <a:t> </a:t>
            </a:r>
            <a:r>
              <a:rPr lang="en-US" altLang="zh-CN" dirty="0"/>
              <a:t>paper</a:t>
            </a:r>
            <a:r>
              <a:rPr lang="zh-CN" altLang="en-US" dirty="0"/>
              <a:t> </a:t>
            </a:r>
            <a:r>
              <a:rPr lang="en-US" altLang="zh-CN" dirty="0"/>
              <a:t>they applied 5</a:t>
            </a:r>
            <a:r>
              <a:rPr lang="zh-CN" altLang="en-US" dirty="0"/>
              <a:t> </a:t>
            </a:r>
            <a:r>
              <a:rPr lang="en-US" altLang="zh-CN" dirty="0"/>
              <a:t>different levels of severity</a:t>
            </a:r>
            <a:r>
              <a:rPr lang="zh-CN" altLang="en-US" dirty="0"/>
              <a:t> </a:t>
            </a:r>
            <a:r>
              <a:rPr lang="en-US" altLang="zh-CN" dirty="0"/>
              <a:t>for character and word</a:t>
            </a:r>
            <a:r>
              <a:rPr lang="zh-CN" altLang="en-US" dirty="0"/>
              <a:t> </a:t>
            </a:r>
            <a:r>
              <a:rPr lang="en-US" altLang="zh-CN" dirty="0"/>
              <a:t>perturbations,</a:t>
            </a:r>
            <a:r>
              <a:rPr lang="zh-CN" altLang="en-US" dirty="0"/>
              <a:t> </a:t>
            </a:r>
            <a:r>
              <a:rPr lang="en-US" altLang="zh-CN" dirty="0"/>
              <a:t>and one level for sentence</a:t>
            </a:r>
            <a:r>
              <a:rPr lang="zh-CN" altLang="en-US" dirty="0"/>
              <a:t> </a:t>
            </a:r>
            <a:r>
              <a:rPr lang="en-US" altLang="zh-CN" dirty="0"/>
              <a:t>perturbation.</a:t>
            </a:r>
            <a:r>
              <a:rPr lang="zh-CN" altLang="en-US" dirty="0"/>
              <a:t> </a:t>
            </a:r>
            <a:endParaRPr lang="en-US" altLang="en-US" dirty="0"/>
          </a:p>
        </p:txBody>
      </p:sp>
    </p:spTree>
    <p:extLst>
      <p:ext uri="{BB962C8B-B14F-4D97-AF65-F5344CB8AC3E}">
        <p14:creationId xmlns:p14="http://schemas.microsoft.com/office/powerpoint/2010/main" val="380401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65821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3159260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81987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2482248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102789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24223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 are six items on today’s agenda.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First</a:t>
            </a:r>
            <a:r>
              <a:rPr lang="en-US" altLang="zh-CN" dirty="0"/>
              <a:t>,</a:t>
            </a:r>
            <a:r>
              <a:rPr lang="zh-CN" altLang="en-US" dirty="0"/>
              <a:t> </a:t>
            </a:r>
            <a:r>
              <a:rPr lang="en-US" altLang="zh-CN" dirty="0"/>
              <a:t>I’ll talk about</a:t>
            </a:r>
            <a:r>
              <a:rPr lang="zh-CN" altLang="en-US" dirty="0"/>
              <a:t> </a:t>
            </a:r>
            <a:r>
              <a:rPr lang="en-US" altLang="zh-CN" dirty="0"/>
              <a:t>the difference between </a:t>
            </a:r>
            <a:r>
              <a:rPr lang="en-US" altLang="zh-CN" b="1" dirty="0"/>
              <a:t>probing</a:t>
            </a:r>
            <a:r>
              <a:rPr lang="en-US" altLang="zh-CN" dirty="0"/>
              <a:t> and </a:t>
            </a:r>
            <a:r>
              <a:rPr lang="en-US" altLang="zh-CN" b="1" dirty="0"/>
              <a:t>prompting</a:t>
            </a:r>
            <a:r>
              <a:rPr lang="en-US" altLang="zh-CN" dirty="0"/>
              <a:t>.</a:t>
            </a:r>
            <a:r>
              <a:rPr lang="zh-CN" altLang="en-US" dirty="0"/>
              <a:t> </a:t>
            </a:r>
            <a:r>
              <a:rPr lang="en-US" altLang="zh-CN" dirty="0"/>
              <a:t>I</a:t>
            </a:r>
            <a:r>
              <a:rPr lang="zh-CN" altLang="en-US" dirty="0"/>
              <a:t> </a:t>
            </a:r>
            <a:r>
              <a:rPr lang="en-US" altLang="zh-CN" dirty="0"/>
              <a:t>want to highlight that probing is </a:t>
            </a:r>
            <a:r>
              <a:rPr lang="en-US" altLang="zh-CN" sz="1200" dirty="0"/>
              <a:t>the process of </a:t>
            </a:r>
            <a:r>
              <a:rPr lang="en-US" altLang="zh-CN" sz="1200" b="1" dirty="0">
                <a:solidFill>
                  <a:srgbClr val="FF0000"/>
                </a:solidFill>
              </a:rPr>
              <a:t>exploring what knowledge is encoded</a:t>
            </a:r>
            <a:r>
              <a:rPr lang="zh-CN" altLang="en-US" sz="1200" b="1" dirty="0">
                <a:solidFill>
                  <a:srgbClr val="FF0000"/>
                </a:solidFill>
              </a:rPr>
              <a:t> </a:t>
            </a:r>
            <a:r>
              <a:rPr lang="en-US" altLang="zh-CN" sz="1200" dirty="0"/>
              <a:t>in the</a:t>
            </a:r>
            <a:r>
              <a:rPr lang="zh-CN" altLang="en-US" sz="1200" dirty="0"/>
              <a:t> </a:t>
            </a:r>
            <a:r>
              <a:rPr lang="en-US" altLang="zh-CN" sz="1200" dirty="0"/>
              <a:t>large language models.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Then</a:t>
            </a:r>
            <a:r>
              <a:rPr lang="en-US" altLang="zh-CN" dirty="0"/>
              <a:t>,</a:t>
            </a:r>
            <a:r>
              <a:rPr lang="zh-CN" altLang="en-US" dirty="0"/>
              <a:t> </a:t>
            </a:r>
            <a:r>
              <a:rPr lang="en-US" altLang="zh-CN" dirty="0"/>
              <a:t>I summarized and categorized </a:t>
            </a:r>
            <a:r>
              <a:rPr lang="en-US" altLang="zh-CN" b="1" dirty="0"/>
              <a:t>prompt perturbation</a:t>
            </a:r>
            <a:r>
              <a:rPr lang="zh-CN" altLang="en-US" b="1" dirty="0"/>
              <a:t> </a:t>
            </a:r>
            <a:r>
              <a:rPr lang="en-US" altLang="zh-CN" dirty="0"/>
              <a:t>from the perspectives of </a:t>
            </a:r>
            <a:r>
              <a:rPr lang="en-US" altLang="zh-CN" b="1" dirty="0"/>
              <a:t>granularities</a:t>
            </a:r>
            <a:r>
              <a:rPr lang="en-US" altLang="zh-CN" dirty="0"/>
              <a:t>.</a:t>
            </a:r>
            <a:r>
              <a:rPr lang="zh-CN" altLang="en-US" dirty="0"/>
              <a:t> </a:t>
            </a:r>
            <a:r>
              <a:rPr lang="en-US" altLang="zh-CN" dirty="0"/>
              <a:t>In specific,</a:t>
            </a:r>
            <a:r>
              <a:rPr lang="zh-CN" altLang="en-US" dirty="0"/>
              <a:t> </a:t>
            </a:r>
            <a:r>
              <a:rPr lang="en-US" altLang="zh-CN" dirty="0"/>
              <a:t>modifying prompts</a:t>
            </a:r>
            <a:r>
              <a:rPr lang="zh-CN" altLang="en-US" dirty="0"/>
              <a:t> </a:t>
            </a:r>
            <a:r>
              <a:rPr lang="en-US" altLang="zh-CN" dirty="0"/>
              <a:t>via character-level,</a:t>
            </a:r>
            <a:r>
              <a:rPr lang="zh-CN" altLang="en-US" dirty="0"/>
              <a:t> </a:t>
            </a:r>
            <a:r>
              <a:rPr lang="en-US" altLang="zh-CN" dirty="0"/>
              <a:t>word-level,</a:t>
            </a:r>
            <a:r>
              <a:rPr lang="zh-CN" altLang="en-US" dirty="0"/>
              <a:t> </a:t>
            </a:r>
            <a:r>
              <a:rPr lang="en-US" altLang="zh-CN" dirty="0"/>
              <a:t>sentence-level,</a:t>
            </a:r>
            <a:r>
              <a:rPr lang="zh-CN" altLang="en-US" dirty="0"/>
              <a:t> </a:t>
            </a:r>
            <a:r>
              <a:rPr lang="en-US" altLang="zh-CN" dirty="0"/>
              <a:t>and adversary-level perturbations.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Next</a:t>
            </a:r>
            <a:r>
              <a:rPr lang="en-US" altLang="zh-CN" dirty="0"/>
              <a:t>,</a:t>
            </a:r>
            <a:r>
              <a:rPr lang="zh-CN" altLang="en-US" dirty="0"/>
              <a:t> </a:t>
            </a:r>
            <a:r>
              <a:rPr lang="en-US" altLang="zh-CN" dirty="0"/>
              <a:t>two </a:t>
            </a:r>
            <a:r>
              <a:rPr lang="en-US" altLang="zh-CN" b="1" dirty="0"/>
              <a:t>selected works of prompt perturbation</a:t>
            </a:r>
            <a:r>
              <a:rPr lang="zh-CN" altLang="en-US" b="1" dirty="0"/>
              <a:t> </a:t>
            </a:r>
            <a:r>
              <a:rPr lang="en-US" altLang="zh-CN" dirty="0"/>
              <a:t>will be shared with you.</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Furthermore</a:t>
            </a:r>
            <a:r>
              <a:rPr lang="en-US" altLang="zh-CN" dirty="0"/>
              <a:t>,</a:t>
            </a:r>
            <a:r>
              <a:rPr lang="zh-CN" altLang="en-US" dirty="0"/>
              <a:t> </a:t>
            </a:r>
            <a:r>
              <a:rPr lang="en-US" altLang="zh-CN" dirty="0"/>
              <a:t>I‘ll</a:t>
            </a:r>
            <a:r>
              <a:rPr lang="zh-CN" altLang="en-US" dirty="0"/>
              <a:t> </a:t>
            </a:r>
            <a:r>
              <a:rPr lang="en-US" altLang="zh-CN" dirty="0"/>
              <a:t>briefly present the </a:t>
            </a:r>
            <a:r>
              <a:rPr lang="en-US" altLang="zh-CN" b="1" dirty="0"/>
              <a:t>definition</a:t>
            </a:r>
            <a:r>
              <a:rPr lang="en-US" altLang="zh-CN" dirty="0"/>
              <a:t>,</a:t>
            </a:r>
            <a:r>
              <a:rPr lang="zh-CN" altLang="en-US" dirty="0"/>
              <a:t> </a:t>
            </a:r>
            <a:r>
              <a:rPr lang="en-US" altLang="zh-CN" b="1" dirty="0"/>
              <a:t>problem formulation</a:t>
            </a:r>
            <a:r>
              <a:rPr lang="en-US" altLang="zh-CN" dirty="0"/>
              <a:t>,</a:t>
            </a:r>
            <a:r>
              <a:rPr lang="zh-CN" altLang="en-US" dirty="0"/>
              <a:t> </a:t>
            </a:r>
            <a:r>
              <a:rPr lang="en-US" altLang="zh-CN" dirty="0"/>
              <a:t>and </a:t>
            </a:r>
            <a:r>
              <a:rPr lang="en-US" altLang="zh-CN" b="1" dirty="0"/>
              <a:t>evaluation</a:t>
            </a:r>
            <a:r>
              <a:rPr lang="zh-CN" altLang="en-US" dirty="0"/>
              <a:t> </a:t>
            </a:r>
            <a:r>
              <a:rPr lang="en-US" altLang="zh-CN" dirty="0"/>
              <a:t>of </a:t>
            </a:r>
            <a:r>
              <a:rPr lang="en-US" altLang="zh-CN" b="1" dirty="0"/>
              <a:t>foundational robustness</a:t>
            </a:r>
            <a:r>
              <a:rPr lang="en-US" altLang="zh-CN" dirty="0"/>
              <a:t>.</a:t>
            </a:r>
            <a:r>
              <a:rPr lang="zh-CN" altLang="en-US" dirty="0"/>
              <a:t> </a:t>
            </a:r>
            <a:r>
              <a:rPr lang="en-US" altLang="zh-CN" dirty="0"/>
              <a:t>I</a:t>
            </a:r>
            <a:r>
              <a:rPr lang="zh-CN" altLang="en-US" dirty="0"/>
              <a:t> </a:t>
            </a:r>
            <a:r>
              <a:rPr lang="en-US" altLang="zh-CN" dirty="0"/>
              <a:t>will present more in the future</a:t>
            </a:r>
            <a:r>
              <a:rPr lang="zh-CN" altLang="en-US" dirty="0"/>
              <a:t> </a:t>
            </a:r>
            <a:r>
              <a:rPr lang="en-US" altLang="zh-CN" dirty="0"/>
              <a:t>after I read more related papers.</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Finally</a:t>
            </a:r>
            <a:r>
              <a:rPr lang="en-US" altLang="zh-CN" dirty="0"/>
              <a:t>,</a:t>
            </a:r>
            <a:r>
              <a:rPr lang="zh-CN" altLang="en-US" dirty="0"/>
              <a:t> </a:t>
            </a:r>
            <a:r>
              <a:rPr lang="en-US" altLang="zh-CN" dirty="0"/>
              <a:t>I summarized </a:t>
            </a:r>
            <a:r>
              <a:rPr lang="en-US" altLang="zh-CN" b="1" dirty="0"/>
              <a:t>previous weeks’ meetings</a:t>
            </a:r>
            <a:r>
              <a:rPr lang="en-US" altLang="zh-CN" dirty="0"/>
              <a:t>, and</a:t>
            </a:r>
            <a:r>
              <a:rPr lang="zh-CN" altLang="en-US" dirty="0"/>
              <a:t> </a:t>
            </a:r>
            <a:r>
              <a:rPr lang="en-US" altLang="zh-CN" dirty="0"/>
              <a:t>I’ll also talk about</a:t>
            </a:r>
            <a:r>
              <a:rPr lang="zh-CN" altLang="en-US" dirty="0"/>
              <a:t> </a:t>
            </a:r>
            <a:r>
              <a:rPr lang="en-US" altLang="zh-CN" b="1" dirty="0"/>
              <a:t>my next week’s plan</a:t>
            </a:r>
            <a:r>
              <a:rPr lang="en-US" altLang="zh-CN" dirty="0"/>
              <a:t>.</a:t>
            </a:r>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1411237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In the next part</a:t>
            </a:r>
            <a:r>
              <a:rPr lang="en-US" altLang="zh-CN" dirty="0"/>
              <a:t>,</a:t>
            </a:r>
            <a:r>
              <a:rPr lang="zh-CN" altLang="en-US" dirty="0"/>
              <a:t> </a:t>
            </a:r>
            <a:r>
              <a:rPr lang="en-US" altLang="zh-CN" dirty="0"/>
              <a:t>I</a:t>
            </a:r>
            <a:r>
              <a:rPr lang="zh-CN" altLang="en-US" dirty="0"/>
              <a:t> </a:t>
            </a:r>
            <a:r>
              <a:rPr lang="en-US" altLang="zh-CN" dirty="0"/>
              <a:t>will present two prompt perturbation works.</a:t>
            </a:r>
            <a:r>
              <a:rPr lang="zh-CN" altLang="en-US" dirty="0"/>
              <a:t> </a:t>
            </a:r>
            <a:r>
              <a:rPr lang="en-US" altLang="zh-CN" dirty="0"/>
              <a:t>The first is the Mining</a:t>
            </a:r>
            <a:r>
              <a:rPr lang="zh-CN" altLang="en-US" dirty="0"/>
              <a:t> </a:t>
            </a:r>
            <a:r>
              <a:rPr lang="en-US" altLang="zh-CN" dirty="0"/>
              <a:t>and paraphrasing-based work.</a:t>
            </a:r>
            <a:r>
              <a:rPr lang="zh-CN" altLang="en-US" dirty="0"/>
              <a:t> </a:t>
            </a:r>
            <a:r>
              <a:rPr lang="en-US" altLang="zh-CN" dirty="0"/>
              <a:t>As you can see here,</a:t>
            </a:r>
            <a:r>
              <a:rPr lang="zh-CN" altLang="en-US" dirty="0"/>
              <a:t> </a:t>
            </a:r>
            <a:r>
              <a:rPr lang="en-US" altLang="zh-CN" dirty="0"/>
              <a:t>the challenges and main ideas are:</a:t>
            </a:r>
            <a:r>
              <a:rPr lang="zh-CN" altLang="en-US" dirty="0"/>
              <a:t> </a:t>
            </a:r>
            <a:endParaRPr lang="en-HK" altLang="zh-CN" dirty="0"/>
          </a:p>
          <a:p>
            <a:pPr eaLnBrk="1" hangingPunct="1">
              <a:defRPr/>
            </a:pPr>
            <a:r>
              <a:rPr lang="en-US" altLang="zh-CN" b="1" dirty="0"/>
              <a:t>First</a:t>
            </a:r>
            <a:r>
              <a:rPr lang="en-US" altLang="zh-CN" dirty="0"/>
              <a:t>,</a:t>
            </a:r>
            <a:r>
              <a:rPr lang="zh-CN" altLang="en-US" dirty="0"/>
              <a:t> </a:t>
            </a:r>
            <a:r>
              <a:rPr lang="en-US" altLang="zh-CN" dirty="0"/>
              <a:t>since the manually created prompts are usually sub-optimal,</a:t>
            </a:r>
            <a:r>
              <a:rPr lang="zh-CN" altLang="en-US" dirty="0"/>
              <a:t> </a:t>
            </a:r>
            <a:r>
              <a:rPr lang="en-US" altLang="zh-CN" dirty="0"/>
              <a:t>they want to automatically generate high-quality</a:t>
            </a:r>
            <a:r>
              <a:rPr lang="zh-CN" altLang="en-US" dirty="0"/>
              <a:t> </a:t>
            </a:r>
            <a:r>
              <a:rPr lang="en-US" altLang="zh-CN" dirty="0"/>
              <a:t>and diverse prompts.</a:t>
            </a:r>
            <a:r>
              <a:rPr lang="zh-CN" altLang="en-US" dirty="0"/>
              <a:t> </a:t>
            </a:r>
            <a:r>
              <a:rPr lang="en-US" altLang="zh-CN" dirty="0"/>
              <a:t>I also think that automatic prompt generation and prompt optimization are critical for us to get better answers from large language models.</a:t>
            </a:r>
          </a:p>
          <a:p>
            <a:pPr eaLnBrk="1" hangingPunct="1">
              <a:defRPr/>
            </a:pPr>
            <a:r>
              <a:rPr lang="en-US" altLang="en-US" b="1" dirty="0"/>
              <a:t>Second</a:t>
            </a:r>
            <a:r>
              <a:rPr lang="en-US" altLang="zh-CN" dirty="0"/>
              <a:t>,</a:t>
            </a:r>
            <a:r>
              <a:rPr lang="zh-CN" altLang="en-US" dirty="0"/>
              <a:t> </a:t>
            </a:r>
            <a:r>
              <a:rPr lang="en-US" altLang="zh-CN" dirty="0"/>
              <a:t>during their initial experiments,</a:t>
            </a:r>
            <a:r>
              <a:rPr lang="zh-CN" altLang="en-US" dirty="0"/>
              <a:t> </a:t>
            </a:r>
            <a:r>
              <a:rPr lang="en-US" altLang="zh-CN" dirty="0"/>
              <a:t>they found</a:t>
            </a:r>
            <a:r>
              <a:rPr lang="zh-CN" altLang="en-US" dirty="0"/>
              <a:t> </a:t>
            </a:r>
            <a:r>
              <a:rPr lang="en-US" altLang="zh-CN" dirty="0"/>
              <a:t>that the results based on autoregressive language models were not satisfied.</a:t>
            </a:r>
            <a:r>
              <a:rPr lang="zh-CN" altLang="en-US" dirty="0"/>
              <a:t> </a:t>
            </a:r>
            <a:r>
              <a:rPr lang="en-US" altLang="zh-CN" dirty="0"/>
              <a:t>So,</a:t>
            </a:r>
            <a:r>
              <a:rPr lang="zh-CN" altLang="en-US" dirty="0"/>
              <a:t> </a:t>
            </a:r>
            <a:r>
              <a:rPr lang="en-US" altLang="zh-CN" dirty="0"/>
              <a:t>they use BERT model instead.</a:t>
            </a:r>
          </a:p>
          <a:p>
            <a:pPr eaLnBrk="1" hangingPunct="1">
              <a:defRPr/>
            </a:pPr>
            <a:r>
              <a:rPr lang="en-US" altLang="en-US" b="1" dirty="0"/>
              <a:t>Third</a:t>
            </a:r>
            <a:r>
              <a:rPr lang="en-US" altLang="zh-CN" dirty="0"/>
              <a:t>,</a:t>
            </a:r>
            <a:r>
              <a:rPr lang="zh-CN" altLang="en-US" dirty="0"/>
              <a:t> </a:t>
            </a:r>
            <a:r>
              <a:rPr lang="en-US" altLang="zh-CN" dirty="0"/>
              <a:t>in this field,</a:t>
            </a:r>
            <a:r>
              <a:rPr lang="zh-CN" altLang="en-US" dirty="0"/>
              <a:t> </a:t>
            </a:r>
            <a:r>
              <a:rPr lang="en-US" altLang="zh-CN" dirty="0"/>
              <a:t>the general framework is Prompt Generation first and then Prompt Selection.</a:t>
            </a:r>
          </a:p>
          <a:p>
            <a:pPr eaLnBrk="1" hangingPunct="1">
              <a:defRPr/>
            </a:pPr>
            <a:r>
              <a:rPr lang="en-US" altLang="en-US" b="1" dirty="0"/>
              <a:t>The</a:t>
            </a:r>
            <a:r>
              <a:rPr lang="en-US" altLang="en-US" dirty="0"/>
              <a:t> </a:t>
            </a:r>
            <a:r>
              <a:rPr lang="en-US" altLang="en-US" b="1" dirty="0"/>
              <a:t>last</a:t>
            </a:r>
            <a:r>
              <a:rPr lang="en-US" altLang="en-US" dirty="0"/>
              <a:t> one is </a:t>
            </a:r>
            <a:r>
              <a:rPr lang="en-US" altLang="zh-CN" dirty="0"/>
              <a:t>to </a:t>
            </a:r>
            <a:r>
              <a:rPr lang="en-US" altLang="en-US" dirty="0"/>
              <a:t>use ensemble methods to combine answers from different prompts</a:t>
            </a:r>
            <a:r>
              <a:rPr lang="en-US" altLang="zh-CN" dirty="0"/>
              <a:t>.</a:t>
            </a:r>
            <a:endParaRPr lang="en-US" altLang="en-US" dirty="0"/>
          </a:p>
        </p:txBody>
      </p:sp>
    </p:spTree>
    <p:extLst>
      <p:ext uri="{BB962C8B-B14F-4D97-AF65-F5344CB8AC3E}">
        <p14:creationId xmlns:p14="http://schemas.microsoft.com/office/powerpoint/2010/main" val="2547887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you can see here</a:t>
            </a:r>
            <a:r>
              <a:rPr lang="en-US" altLang="zh-CN" dirty="0"/>
              <a:t>,</a:t>
            </a:r>
            <a:r>
              <a:rPr lang="zh-CN" altLang="en-US" dirty="0"/>
              <a:t> </a:t>
            </a:r>
            <a:r>
              <a:rPr lang="en-US" altLang="zh-CN" dirty="0"/>
              <a:t>the objectives are:</a:t>
            </a:r>
            <a:endParaRPr lang="en-US" altLang="en-US" dirty="0"/>
          </a:p>
        </p:txBody>
      </p:sp>
    </p:spTree>
    <p:extLst>
      <p:ext uri="{BB962C8B-B14F-4D97-AF65-F5344CB8AC3E}">
        <p14:creationId xmlns:p14="http://schemas.microsoft.com/office/powerpoint/2010/main" val="279232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First</a:t>
            </a:r>
            <a:r>
              <a:rPr lang="en-US" altLang="zh-CN" dirty="0"/>
              <a:t>,</a:t>
            </a:r>
            <a:r>
              <a:rPr lang="zh-CN" altLang="en-US" dirty="0"/>
              <a:t> </a:t>
            </a:r>
            <a:r>
              <a:rPr lang="en-US" altLang="zh-CN" dirty="0"/>
              <a:t>one of the ideas of this work is the Mining-based Generation.</a:t>
            </a:r>
            <a:r>
              <a:rPr lang="zh-CN" altLang="en-US" dirty="0"/>
              <a:t> </a:t>
            </a:r>
            <a:r>
              <a:rPr lang="en-US" altLang="zh-CN" dirty="0"/>
              <a:t>In this way,</a:t>
            </a:r>
            <a:r>
              <a:rPr lang="zh-CN" altLang="en-US" dirty="0"/>
              <a:t> </a:t>
            </a:r>
            <a:r>
              <a:rPr lang="en-US" altLang="zh-CN" dirty="0"/>
              <a:t>the mined prompts are diverse.</a:t>
            </a:r>
            <a:r>
              <a:rPr lang="zh-CN" altLang="en-US" dirty="0"/>
              <a:t> </a:t>
            </a:r>
            <a:r>
              <a:rPr lang="en-US" altLang="zh-CN" dirty="0"/>
              <a:t>Here,</a:t>
            </a:r>
            <a:r>
              <a:rPr lang="zh-CN" altLang="en-US" dirty="0"/>
              <a:t> </a:t>
            </a:r>
            <a:r>
              <a:rPr lang="en-US" altLang="zh-CN" dirty="0"/>
              <a:t>please note that they specifically focus on relation triples,</a:t>
            </a:r>
            <a:r>
              <a:rPr lang="zh-CN" altLang="en-US" dirty="0"/>
              <a:t> </a:t>
            </a:r>
            <a:r>
              <a:rPr lang="en-HK" altLang="zh-CN" dirty="0"/>
              <a:t>Subject-Relation-Object</a:t>
            </a:r>
            <a:r>
              <a:rPr lang="en-US" altLang="zh-CN" dirty="0"/>
              <a:t>.</a:t>
            </a:r>
            <a:r>
              <a:rPr lang="zh-CN" altLang="en-US" dirty="0"/>
              <a:t> </a:t>
            </a:r>
            <a:r>
              <a:rPr lang="en-US" altLang="zh-CN" dirty="0"/>
              <a:t>The observation is that Words in the vicinity of the subject 𝑥 and object 𝑦 in a large corpus often describe the relation 𝑟.</a:t>
            </a:r>
            <a:r>
              <a:rPr lang="zh-CN" altLang="en-US" dirty="0"/>
              <a:t> </a:t>
            </a:r>
            <a:r>
              <a:rPr lang="en-US" altLang="zh-CN" dirty="0"/>
              <a:t>So,</a:t>
            </a:r>
            <a:r>
              <a:rPr lang="zh-CN" altLang="en-US" dirty="0"/>
              <a:t> </a:t>
            </a:r>
            <a:r>
              <a:rPr lang="en-US" altLang="zh-CN" dirty="0"/>
              <a:t>they applied two </a:t>
            </a:r>
            <a:r>
              <a:rPr lang="en-HK" altLang="zh-CN" sz="1200" dirty="0">
                <a:latin typeface="Arial" panose="020B0604020202020204" pitchFamily="34" charset="0"/>
                <a:cs typeface="Arial" panose="020B0604020202020204" pitchFamily="34" charset="0"/>
              </a:rPr>
              <a:t>Mining-based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methods.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 first one is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 </a:t>
            </a:r>
            <a:r>
              <a:rPr lang="en-HK" altLang="zh-CN" sz="1200" b="1" dirty="0">
                <a:solidFill>
                  <a:srgbClr val="FF0000"/>
                </a:solidFill>
                <a:latin typeface="Arial" panose="020B0604020202020204" pitchFamily="34" charset="0"/>
                <a:cs typeface="Arial" panose="020B0604020202020204" pitchFamily="34" charset="0"/>
              </a:rPr>
              <a:t>Middle-word Prompts</a:t>
            </a:r>
            <a:r>
              <a:rPr lang="en-US" altLang="zh-CN" sz="1200" b="0" dirty="0">
                <a:solidFill>
                  <a:srgbClr val="FF0000"/>
                </a:solidFill>
                <a:latin typeface="Arial" panose="020B0604020202020204" pitchFamily="34" charset="0"/>
                <a:cs typeface="Arial" panose="020B0604020202020204" pitchFamily="34" charset="0"/>
              </a:rPr>
              <a:t>,</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the middle relation will be the prompt.</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Another method is the </a:t>
            </a:r>
            <a:r>
              <a:rPr lang="en-HK" altLang="zh-CN" sz="1200" b="1" dirty="0">
                <a:solidFill>
                  <a:srgbClr val="FF0000"/>
                </a:solidFill>
                <a:latin typeface="Arial" panose="020B0604020202020204" pitchFamily="34" charset="0"/>
                <a:cs typeface="Arial" panose="020B0604020202020204" pitchFamily="34" charset="0"/>
              </a:rPr>
              <a:t>Dependency</a:t>
            </a:r>
            <a:r>
              <a:rPr lang="zh-CN" altLang="en-US" sz="1200" b="1" dirty="0">
                <a:solidFill>
                  <a:srgbClr val="FF0000"/>
                </a:solidFill>
                <a:latin typeface="Arial" panose="020B0604020202020204" pitchFamily="34" charset="0"/>
                <a:cs typeface="Arial" panose="020B0604020202020204" pitchFamily="34" charset="0"/>
              </a:rPr>
              <a:t> </a:t>
            </a:r>
            <a:r>
              <a:rPr lang="en-HK" altLang="zh-CN" sz="1200" b="1" dirty="0">
                <a:solidFill>
                  <a:srgbClr val="FF0000"/>
                </a:solidFill>
                <a:latin typeface="Arial" panose="020B0604020202020204" pitchFamily="34" charset="0"/>
                <a:cs typeface="Arial" panose="020B0604020202020204" pitchFamily="34" charset="0"/>
              </a:rPr>
              <a:t>Parser-based Prompts</a:t>
            </a:r>
            <a:r>
              <a:rPr lang="en-US" altLang="zh-CN" sz="1200" b="0" dirty="0">
                <a:solidFill>
                  <a:srgbClr val="FF0000"/>
                </a:solidFill>
                <a:latin typeface="Arial" panose="020B0604020202020204" pitchFamily="34" charset="0"/>
                <a:cs typeface="Arial" panose="020B0604020202020204" pitchFamily="34" charset="0"/>
              </a:rPr>
              <a:t>,</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they employed a Dependency Parser</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to analyze the syntactics</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of the sentence.</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They</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used the shortest dependency path</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as</a:t>
            </a:r>
            <a:r>
              <a:rPr lang="zh-CN" altLang="en-US" sz="1200" b="0"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the prompt.</a:t>
            </a:r>
            <a:endParaRPr lang="en-US" altLang="zh-CN" dirty="0"/>
          </a:p>
          <a:p>
            <a:pPr eaLnBrk="1" hangingPunct="1">
              <a:defRPr/>
            </a:pPr>
            <a:endParaRPr lang="en-US" altLang="zh-CN" dirty="0"/>
          </a:p>
          <a:p>
            <a:pPr eaLnBrk="1" hangingPunct="1">
              <a:defRPr/>
            </a:pPr>
            <a:endParaRPr lang="en-US" altLang="en-US" dirty="0"/>
          </a:p>
        </p:txBody>
      </p:sp>
    </p:spTree>
    <p:extLst>
      <p:ext uri="{BB962C8B-B14F-4D97-AF65-F5344CB8AC3E}">
        <p14:creationId xmlns:p14="http://schemas.microsoft.com/office/powerpoint/2010/main" val="3126749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Another prompt generation method is the paraphrasing-based generation</a:t>
                </a:r>
                <a:r>
                  <a:rPr lang="en-US" altLang="zh-CN" dirty="0"/>
                  <a:t>.</a:t>
                </a:r>
                <a:r>
                  <a:rPr lang="zh-CN" altLang="en-US" dirty="0"/>
                  <a:t> </a:t>
                </a:r>
                <a:r>
                  <a:rPr lang="en-US" altLang="zh-CN" dirty="0"/>
                  <a:t>They applied Back Translation:</a:t>
                </a:r>
                <a:r>
                  <a:rPr lang="zh-CN" altLang="en-US" dirty="0"/>
                  <a:t> </a:t>
                </a:r>
                <a:r>
                  <a:rPr lang="en-HK" altLang="zh-CN" sz="1200" dirty="0">
                    <a:latin typeface="Arial" panose="020B0604020202020204" pitchFamily="34" charset="0"/>
                    <a:cs typeface="Arial" panose="020B0604020202020204" pitchFamily="34" charset="0"/>
                  </a:rPr>
                  <a:t>First</a:t>
                </a:r>
                <a:r>
                  <a:rPr lang="en-US" altLang="zh-CN" sz="1200" dirty="0">
                    <a:latin typeface="Arial" panose="020B0604020202020204" pitchFamily="34" charset="0"/>
                    <a:cs typeface="Arial" panose="020B0604020202020204" pitchFamily="34" charset="0"/>
                  </a:rPr>
                  <a:t>,</a:t>
                </a:r>
                <a:r>
                  <a:rPr lang="en-HK" altLang="zh-CN" sz="1200" dirty="0">
                    <a:latin typeface="Arial" panose="020B0604020202020204" pitchFamily="34" charset="0"/>
                    <a:cs typeface="Arial" panose="020B0604020202020204" pitchFamily="34" charset="0"/>
                  </a:rPr>
                  <a:t> translate the initial prompt into </a:t>
                </a:r>
                <a14:m>
                  <m:oMath xmlns:m="http://schemas.openxmlformats.org/officeDocument/2006/math">
                    <m:r>
                      <a:rPr lang="en-HK" altLang="zh-CN" sz="1200" i="1" dirty="0">
                        <a:latin typeface="Cambria Math" panose="02040503050406030204" pitchFamily="18" charset="0"/>
                        <a:cs typeface="Arial" panose="020B0604020202020204" pitchFamily="34" charset="0"/>
                      </a:rPr>
                      <m:t>𝐵</m:t>
                    </m:r>
                  </m:oMath>
                </a14:m>
                <a:r>
                  <a:rPr lang="en-HK" altLang="zh-CN" sz="1200" dirty="0">
                    <a:latin typeface="Arial" panose="020B0604020202020204" pitchFamily="34" charset="0"/>
                    <a:cs typeface="Arial" panose="020B0604020202020204" pitchFamily="34" charset="0"/>
                  </a:rPr>
                  <a:t> candidates in another language, each of which is then back-translated into </a:t>
                </a:r>
                <a14:m>
                  <m:oMath xmlns:m="http://schemas.openxmlformats.org/officeDocument/2006/math">
                    <m:r>
                      <a:rPr lang="en-HK" altLang="zh-CN" sz="1200" i="1" dirty="0">
                        <a:latin typeface="Cambria Math" panose="02040503050406030204" pitchFamily="18" charset="0"/>
                        <a:cs typeface="Arial" panose="020B0604020202020204" pitchFamily="34" charset="0"/>
                      </a:rPr>
                      <m:t>𝐵</m:t>
                    </m:r>
                  </m:oMath>
                </a14:m>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candidates in the original language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 this way,</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will get</a:t>
                </a:r>
                <a:r>
                  <a:rPr lang="zh-CN" altLang="en-US" sz="1200" dirty="0">
                    <a:latin typeface="Arial" panose="020B0604020202020204" pitchFamily="34" charset="0"/>
                    <a:cs typeface="Arial" panose="020B0604020202020204" pitchFamily="34" charset="0"/>
                  </a:rPr>
                  <a:t> </a:t>
                </a:r>
                <a14:m>
                  <m:oMath xmlns:m="http://schemas.openxmlformats.org/officeDocument/2006/math">
                    <m:sSup>
                      <m:sSupPr>
                        <m:ctrlPr>
                          <a:rPr lang="en-US" altLang="zh-CN" sz="1200" b="0" i="1" smtClean="0">
                            <a:latin typeface="Cambria Math" panose="02040503050406030204" pitchFamily="18" charset="0"/>
                            <a:cs typeface="Arial" panose="020B0604020202020204" pitchFamily="34" charset="0"/>
                          </a:rPr>
                        </m:ctrlPr>
                      </m:sSupPr>
                      <m:e>
                        <m:r>
                          <a:rPr lang="en-US" altLang="zh-CN" sz="1200" i="1">
                            <a:latin typeface="Cambria Math" panose="02040503050406030204" pitchFamily="18" charset="0"/>
                            <a:cs typeface="Arial" panose="020B0604020202020204" pitchFamily="34" charset="0"/>
                          </a:rPr>
                          <m:t>𝐵</m:t>
                        </m:r>
                      </m:e>
                      <m:sup>
                        <m:r>
                          <a:rPr lang="en-US" altLang="zh-CN" sz="1200" b="0" i="1" smtClean="0">
                            <a:latin typeface="Cambria Math" panose="02040503050406030204" pitchFamily="18" charset="0"/>
                            <a:cs typeface="Arial" panose="020B0604020202020204" pitchFamily="34" charset="0"/>
                          </a:rPr>
                          <m:t>2</m:t>
                        </m:r>
                      </m:sup>
                    </m:sSup>
                  </m:oMath>
                </a14:m>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prompts.</a:t>
                </a:r>
                <a:r>
                  <a:rPr lang="zh-CN" altLang="en-US" sz="1200" baseline="0" dirty="0">
                    <a:latin typeface="Arial" panose="020B0604020202020204" pitchFamily="34" charset="0"/>
                    <a:cs typeface="Arial" panose="020B0604020202020204" pitchFamily="34" charset="0"/>
                  </a:rPr>
                  <a:t> </a:t>
                </a:r>
                <a:endParaRPr lang="en-HK" altLang="zh-CN" sz="120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HK" altLang="zh-CN" sz="120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aseline="0" dirty="0">
                    <a:latin typeface="Arial" panose="020B0604020202020204" pitchFamily="34" charset="0"/>
                    <a:cs typeface="Arial" panose="020B0604020202020204" pitchFamily="34" charset="0"/>
                  </a:rPr>
                  <a:t>All the paraphrasing prompts will be ranked via the round-trip probability.</a:t>
                </a:r>
                <a:endParaRPr lang="en-HK" altLang="zh-CN" sz="1200" dirty="0">
                  <a:latin typeface="Arial" panose="020B0604020202020204" pitchFamily="34" charset="0"/>
                  <a:cs typeface="Arial" panose="020B0604020202020204" pitchFamily="34" charset="0"/>
                </a:endParaRPr>
              </a:p>
              <a:p>
                <a:pPr eaLnBrk="1" hangingPunct="1">
                  <a:defRPr/>
                </a:pPr>
                <a:endParaRPr lang="en-US" altLang="en-US" dirty="0"/>
              </a:p>
            </p:txBody>
          </p:sp>
        </mc:Choice>
        <mc:Fallback xmlns="">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Another prompt generation method is the paraphrasing-based generation</a:t>
                </a:r>
                <a:r>
                  <a:rPr lang="en-US" altLang="zh-CN" dirty="0"/>
                  <a:t>.</a:t>
                </a:r>
                <a:r>
                  <a:rPr lang="zh-CN" altLang="en-US" dirty="0"/>
                  <a:t> </a:t>
                </a:r>
                <a:r>
                  <a:rPr lang="en-US" altLang="zh-CN" dirty="0"/>
                  <a:t>They applied Back Translation:</a:t>
                </a:r>
                <a:r>
                  <a:rPr lang="zh-CN" altLang="en-US" dirty="0"/>
                  <a:t> </a:t>
                </a:r>
                <a:r>
                  <a:rPr lang="en-HK" altLang="zh-CN" sz="1200" dirty="0">
                    <a:latin typeface="Arial" panose="020B0604020202020204" pitchFamily="34" charset="0"/>
                    <a:cs typeface="Arial" panose="020B0604020202020204" pitchFamily="34" charset="0"/>
                  </a:rPr>
                  <a:t>First</a:t>
                </a:r>
                <a:r>
                  <a:rPr lang="en-US" altLang="zh-CN" sz="1200" dirty="0">
                    <a:latin typeface="Arial" panose="020B0604020202020204" pitchFamily="34" charset="0"/>
                    <a:cs typeface="Arial" panose="020B0604020202020204" pitchFamily="34" charset="0"/>
                  </a:rPr>
                  <a:t>,</a:t>
                </a:r>
                <a:r>
                  <a:rPr lang="en-HK" altLang="zh-CN" sz="1200" dirty="0">
                    <a:latin typeface="Arial" panose="020B0604020202020204" pitchFamily="34" charset="0"/>
                    <a:cs typeface="Arial" panose="020B0604020202020204" pitchFamily="34" charset="0"/>
                  </a:rPr>
                  <a:t> translate the initial prompt into </a:t>
                </a:r>
                <a:r>
                  <a:rPr lang="en-HK" altLang="zh-CN" sz="1200" i="0" dirty="0">
                    <a:latin typeface="Cambria Math" panose="02040503050406030204" pitchFamily="18" charset="0"/>
                    <a:cs typeface="Arial" panose="020B0604020202020204" pitchFamily="34" charset="0"/>
                  </a:rPr>
                  <a:t>𝐵</a:t>
                </a:r>
                <a:r>
                  <a:rPr lang="en-HK" altLang="zh-CN" sz="1200" dirty="0">
                    <a:latin typeface="Arial" panose="020B0604020202020204" pitchFamily="34" charset="0"/>
                    <a:cs typeface="Arial" panose="020B0604020202020204" pitchFamily="34" charset="0"/>
                  </a:rPr>
                  <a:t> candidates in another language, each of which is then back-translated into </a:t>
                </a:r>
                <a:r>
                  <a:rPr lang="en-HK" altLang="zh-CN" sz="1200" i="0" dirty="0">
                    <a:latin typeface="Cambria Math" panose="02040503050406030204" pitchFamily="18" charset="0"/>
                    <a:cs typeface="Arial" panose="020B0604020202020204" pitchFamily="34" charset="0"/>
                  </a:rPr>
                  <a:t>𝐵</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candidates in the original language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In this way,</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will get</a:t>
                </a:r>
                <a:r>
                  <a:rPr lang="zh-CN" altLang="en-US" sz="1200" dirty="0">
                    <a:latin typeface="Arial" panose="020B0604020202020204" pitchFamily="34" charset="0"/>
                    <a:cs typeface="Arial" panose="020B0604020202020204" pitchFamily="34" charset="0"/>
                  </a:rPr>
                  <a:t> </a:t>
                </a:r>
                <a:r>
                  <a:rPr lang="en-US" altLang="zh-CN" sz="1200" i="0">
                    <a:latin typeface="Cambria Math" panose="02040503050406030204" pitchFamily="18" charset="0"/>
                    <a:cs typeface="Arial" panose="020B0604020202020204" pitchFamily="34" charset="0"/>
                  </a:rPr>
                  <a:t>𝐵</a:t>
                </a:r>
                <a:r>
                  <a:rPr lang="en-US" altLang="zh-CN" sz="1200" b="0" i="0">
                    <a:latin typeface="Cambria Math" panose="02040503050406030204" pitchFamily="18" charset="0"/>
                    <a:cs typeface="Arial" panose="020B0604020202020204" pitchFamily="34" charset="0"/>
                  </a:rPr>
                  <a:t>^2</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prompts.</a:t>
                </a:r>
                <a:r>
                  <a:rPr lang="zh-CN" altLang="en-US" sz="1200" baseline="0" dirty="0">
                    <a:latin typeface="Arial" panose="020B0604020202020204" pitchFamily="34" charset="0"/>
                    <a:cs typeface="Arial" panose="020B0604020202020204" pitchFamily="34" charset="0"/>
                  </a:rPr>
                  <a:t> </a:t>
                </a:r>
                <a:endParaRPr lang="en-HK" altLang="zh-CN" sz="120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HK" altLang="zh-CN" sz="120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aseline="0" dirty="0">
                    <a:latin typeface="Arial" panose="020B0604020202020204" pitchFamily="34" charset="0"/>
                    <a:cs typeface="Arial" panose="020B0604020202020204" pitchFamily="34" charset="0"/>
                  </a:rPr>
                  <a:t>All the paraphrasing prompts will be ranked via the round-trip probability.</a:t>
                </a:r>
                <a:endParaRPr lang="en-HK" altLang="zh-CN" sz="1200" dirty="0">
                  <a:latin typeface="Arial" panose="020B0604020202020204" pitchFamily="34" charset="0"/>
                  <a:cs typeface="Arial" panose="020B0604020202020204" pitchFamily="34" charset="0"/>
                </a:endParaRPr>
              </a:p>
              <a:p>
                <a:pPr eaLnBrk="1" hangingPunct="1">
                  <a:defRPr/>
                </a:pPr>
                <a:endParaRPr lang="en-US" altLang="en-US" dirty="0"/>
              </a:p>
            </p:txBody>
          </p:sp>
        </mc:Fallback>
      </mc:AlternateContent>
    </p:spTree>
    <p:extLst>
      <p:ext uri="{BB962C8B-B14F-4D97-AF65-F5344CB8AC3E}">
        <p14:creationId xmlns:p14="http://schemas.microsoft.com/office/powerpoint/2010/main" val="309382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zh-CN" altLang="en-US" dirty="0"/>
              <a:t> </a:t>
            </a:r>
            <a:r>
              <a:rPr lang="en-US" altLang="en-US" dirty="0"/>
              <a:t>After the prompt generation</a:t>
            </a:r>
            <a:r>
              <a:rPr lang="en-US" altLang="zh-CN" dirty="0"/>
              <a:t>,</a:t>
            </a:r>
            <a:r>
              <a:rPr lang="zh-CN" altLang="en-US" dirty="0"/>
              <a:t> </a:t>
            </a:r>
            <a:r>
              <a:rPr lang="en-US" altLang="zh-CN" dirty="0"/>
              <a:t>they will select the top-1 prompt</a:t>
            </a:r>
            <a:r>
              <a:rPr lang="zh-CN" altLang="en-US" dirty="0"/>
              <a:t> </a:t>
            </a:r>
            <a:r>
              <a:rPr lang="en-US" altLang="zh-CN" dirty="0"/>
              <a:t>or multiple prompts.</a:t>
            </a:r>
            <a:r>
              <a:rPr lang="zh-CN" altLang="en-US" dirty="0"/>
              <a:t> </a:t>
            </a:r>
            <a:r>
              <a:rPr lang="en-US" altLang="zh-CN" dirty="0"/>
              <a:t>The easy way is to measure the accuracy of predicting the ground-truth objects</a:t>
            </a:r>
            <a:r>
              <a:rPr lang="zh-CN" altLang="en-US" dirty="0"/>
              <a:t> </a:t>
            </a:r>
            <a:r>
              <a:rPr lang="en-US" altLang="zh-CN" dirty="0"/>
              <a:t>on the training dataset.</a:t>
            </a:r>
            <a:r>
              <a:rPr lang="zh-CN" altLang="en-US" dirty="0"/>
              <a:t> </a:t>
            </a:r>
            <a:r>
              <a:rPr lang="en-US" altLang="zh-CN" dirty="0"/>
              <a:t>And they will choose the prompt with the highest accuracy and query using only this prompt.</a:t>
            </a:r>
            <a:r>
              <a:rPr lang="zh-CN" altLang="en-US" dirty="0"/>
              <a:t> </a:t>
            </a:r>
            <a:endParaRPr lang="en-HK" altLang="zh-CN" dirty="0"/>
          </a:p>
          <a:p>
            <a:pPr eaLnBrk="1" hangingPunct="1">
              <a:defRPr/>
            </a:pPr>
            <a:endParaRPr lang="en-HK" altLang="zh-CN" dirty="0"/>
          </a:p>
          <a:p>
            <a:pPr eaLnBrk="1" hangingPunct="1">
              <a:defRPr/>
            </a:pPr>
            <a:r>
              <a:rPr lang="en-HK" altLang="zh-CN" dirty="0"/>
              <a:t>What’s more</a:t>
            </a:r>
            <a:r>
              <a:rPr lang="en-US" altLang="zh-CN" dirty="0"/>
              <a:t>,</a:t>
            </a:r>
            <a:r>
              <a:rPr lang="zh-CN" altLang="en-US" dirty="0"/>
              <a:t> </a:t>
            </a:r>
            <a:r>
              <a:rPr lang="en-US" altLang="zh-CN" dirty="0"/>
              <a:t>it would be better to select multiple prompts</a:t>
            </a:r>
            <a:r>
              <a:rPr lang="zh-CN" altLang="en-US" dirty="0"/>
              <a:t> </a:t>
            </a:r>
            <a:r>
              <a:rPr lang="en-US" altLang="zh-CN" dirty="0"/>
              <a:t>because the </a:t>
            </a:r>
            <a:r>
              <a:rPr lang="en-HK" altLang="zh-CN" dirty="0"/>
              <a:t>LM may have observed different entity pairs in different contexts within its training data, and having a variety of prompts may allow for the elicitation of knowledge that appeared in these different contexts.</a:t>
            </a:r>
            <a:r>
              <a:rPr lang="zh-CN" altLang="en-US" dirty="0"/>
              <a:t> </a:t>
            </a:r>
            <a:r>
              <a:rPr lang="en-US" altLang="zh-CN" dirty="0"/>
              <a:t>Here,</a:t>
            </a:r>
            <a:r>
              <a:rPr lang="zh-CN" altLang="en-US" dirty="0"/>
              <a:t> </a:t>
            </a:r>
            <a:r>
              <a:rPr lang="en-US" altLang="zh-CN" dirty="0"/>
              <a:t>they applied the average log</a:t>
            </a:r>
            <a:r>
              <a:rPr lang="zh-CN" altLang="en-US" dirty="0"/>
              <a:t> </a:t>
            </a:r>
            <a:r>
              <a:rPr lang="en-HK" altLang="zh-CN" dirty="0"/>
              <a:t>probabilities from the top K prompts to calculate the</a:t>
            </a:r>
            <a:r>
              <a:rPr lang="zh-CN" altLang="en-US" dirty="0"/>
              <a:t> </a:t>
            </a:r>
            <a:r>
              <a:rPr lang="en-HK" altLang="zh-CN" dirty="0"/>
              <a:t>probability of the object</a:t>
            </a:r>
            <a:r>
              <a:rPr lang="en-US" altLang="zh-CN" dirty="0"/>
              <a:t>.</a:t>
            </a:r>
            <a:r>
              <a:rPr lang="zh-CN" altLang="en-US" dirty="0"/>
              <a:t> </a:t>
            </a:r>
            <a:r>
              <a:rPr lang="en-US" altLang="zh-CN" dirty="0"/>
              <a:t>The reason why they use the log probability</a:t>
            </a:r>
            <a:r>
              <a:rPr lang="zh-CN" altLang="en-US" dirty="0"/>
              <a:t> </a:t>
            </a:r>
            <a:r>
              <a:rPr lang="en-US" altLang="zh-CN" dirty="0"/>
              <a:t>instead of the original probability is that the log probabilities make it possible to penalize objects that are very unlikely given any certain prompt.</a:t>
            </a:r>
            <a:r>
              <a:rPr lang="zh-CN" altLang="en-US" dirty="0"/>
              <a:t> </a:t>
            </a:r>
            <a:r>
              <a:rPr lang="en-US" altLang="zh-CN" dirty="0"/>
              <a:t>Meanwhile,</a:t>
            </a:r>
            <a:r>
              <a:rPr lang="zh-CN" altLang="en-US" dirty="0"/>
              <a:t> </a:t>
            </a:r>
            <a:r>
              <a:rPr lang="en-US" altLang="zh-CN" dirty="0"/>
              <a:t>as you can see from the right-hand image,</a:t>
            </a:r>
            <a:r>
              <a:rPr lang="zh-CN" altLang="en-US" dirty="0"/>
              <a:t> </a:t>
            </a:r>
            <a:r>
              <a:rPr lang="en-US" altLang="zh-CN" dirty="0"/>
              <a:t>the performance is superior when they apply the log probability.</a:t>
            </a:r>
            <a:endParaRPr lang="en-HK" altLang="zh-CN" dirty="0"/>
          </a:p>
          <a:p>
            <a:pPr eaLnBrk="1" hangingPunct="1">
              <a:defRPr/>
            </a:pPr>
            <a:endParaRPr lang="en-HK" altLang="en-US" dirty="0"/>
          </a:p>
          <a:p>
            <a:pPr eaLnBrk="1" hangingPunct="1">
              <a:defRPr/>
            </a:pPr>
            <a:endParaRPr lang="en-US" altLang="en-US" dirty="0"/>
          </a:p>
        </p:txBody>
      </p:sp>
    </p:spTree>
    <p:extLst>
      <p:ext uri="{BB962C8B-B14F-4D97-AF65-F5344CB8AC3E}">
        <p14:creationId xmlns:p14="http://schemas.microsoft.com/office/powerpoint/2010/main" val="1945935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In this work</a:t>
            </a:r>
            <a:r>
              <a:rPr lang="en-US" altLang="zh-CN" dirty="0"/>
              <a:t>,</a:t>
            </a:r>
            <a:r>
              <a:rPr lang="zh-CN" altLang="en-US" dirty="0"/>
              <a:t> </a:t>
            </a:r>
            <a:r>
              <a:rPr lang="en-US" altLang="zh-CN" dirty="0"/>
              <a:t>they applied their method to three benchmark databases,</a:t>
            </a:r>
            <a:r>
              <a:rPr lang="zh-CN" altLang="en-US" dirty="0"/>
              <a:t> </a:t>
            </a:r>
            <a:r>
              <a:rPr lang="en-US" altLang="zh-CN" dirty="0"/>
              <a:t>and two models,</a:t>
            </a:r>
            <a:r>
              <a:rPr lang="zh-CN" altLang="en-US" dirty="0"/>
              <a:t> </a:t>
            </a:r>
            <a:r>
              <a:rPr lang="en-US" altLang="zh-CN" dirty="0"/>
              <a:t>the BERT base and large models.</a:t>
            </a:r>
            <a:r>
              <a:rPr lang="zh-CN" altLang="en-US" dirty="0"/>
              <a:t> </a:t>
            </a:r>
            <a:r>
              <a:rPr lang="en-US" altLang="zh-CN" dirty="0"/>
              <a:t>They compared the performance of their method with ERNIE and </a:t>
            </a:r>
            <a:r>
              <a:rPr lang="en-US" altLang="zh-CN" dirty="0" err="1"/>
              <a:t>KnowBert</a:t>
            </a:r>
            <a:r>
              <a:rPr lang="zh-CN" altLang="en-US" dirty="0"/>
              <a:t> </a:t>
            </a:r>
            <a:r>
              <a:rPr lang="en-US" altLang="zh-CN" dirty="0"/>
              <a:t>models.</a:t>
            </a:r>
            <a:r>
              <a:rPr lang="zh-CN" altLang="en-US" dirty="0"/>
              <a:t> </a:t>
            </a:r>
            <a:endParaRPr lang="en-US" altLang="en-US" dirty="0"/>
          </a:p>
        </p:txBody>
      </p:sp>
    </p:spTree>
    <p:extLst>
      <p:ext uri="{BB962C8B-B14F-4D97-AF65-F5344CB8AC3E}">
        <p14:creationId xmlns:p14="http://schemas.microsoft.com/office/powerpoint/2010/main" val="1511070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for the evaluation metrics</a:t>
            </a:r>
            <a:r>
              <a:rPr lang="en-US" altLang="zh-CN" dirty="0"/>
              <a:t>,</a:t>
            </a:r>
            <a:r>
              <a:rPr lang="zh-CN" altLang="en-US" dirty="0"/>
              <a:t> </a:t>
            </a:r>
            <a:r>
              <a:rPr lang="en-US" altLang="zh-CN" dirty="0"/>
              <a:t>they employed the Micro-averaged Accuracy</a:t>
            </a:r>
            <a:r>
              <a:rPr lang="zh-CN" altLang="en-US" dirty="0"/>
              <a:t> </a:t>
            </a:r>
            <a:r>
              <a:rPr lang="en-US" altLang="zh-CN" dirty="0"/>
              <a:t>and Macro-averaged Accuracy.</a:t>
            </a:r>
            <a:r>
              <a:rPr lang="zh-CN" altLang="en-US" dirty="0"/>
              <a:t> </a:t>
            </a:r>
            <a:r>
              <a:rPr lang="en-US" altLang="zh-CN" dirty="0"/>
              <a:t>The reason why they used Macro-averaged Accuracy</a:t>
            </a:r>
            <a:r>
              <a:rPr lang="zh-CN" altLang="en-US" dirty="0"/>
              <a:t> </a:t>
            </a:r>
            <a:r>
              <a:rPr lang="en-US" altLang="zh-CN" dirty="0"/>
              <a:t>is that the data distributions among different unique objects are quite different.</a:t>
            </a:r>
            <a:r>
              <a:rPr lang="zh-CN" altLang="en-US" dirty="0"/>
              <a:t> </a:t>
            </a:r>
            <a:r>
              <a:rPr lang="en-US" altLang="zh-CN" dirty="0"/>
              <a:t>Some unique objects have much more data than others.</a:t>
            </a:r>
            <a:r>
              <a:rPr lang="zh-CN" altLang="en-US" dirty="0"/>
              <a:t> </a:t>
            </a:r>
            <a:r>
              <a:rPr lang="en-HK" altLang="zh-CN" dirty="0"/>
              <a:t>This can lead to deceptively high scores, even for a majority</a:t>
            </a:r>
            <a:r>
              <a:rPr lang="en-US" altLang="zh-CN" dirty="0"/>
              <a:t>-</a:t>
            </a:r>
            <a:r>
              <a:rPr lang="en-HK" altLang="zh-CN" dirty="0"/>
              <a:t>class baseline that picks the most common object for each relation</a:t>
            </a:r>
            <a:r>
              <a:rPr lang="en-US" altLang="zh-CN" dirty="0"/>
              <a:t>.</a:t>
            </a:r>
            <a:r>
              <a:rPr lang="zh-CN" altLang="en-US" dirty="0"/>
              <a:t> </a:t>
            </a:r>
            <a:r>
              <a:rPr lang="en-US" altLang="zh-CN" dirty="0"/>
              <a:t>Thus,</a:t>
            </a:r>
            <a:r>
              <a:rPr lang="zh-CN" altLang="en-US" dirty="0"/>
              <a:t> </a:t>
            </a:r>
            <a:r>
              <a:rPr lang="en-US" altLang="zh-CN" dirty="0"/>
              <a:t>in this way,</a:t>
            </a:r>
            <a:r>
              <a:rPr lang="zh-CN" altLang="en-US" dirty="0"/>
              <a:t> </a:t>
            </a:r>
            <a:r>
              <a:rPr lang="en-US" altLang="zh-CN" dirty="0"/>
              <a:t>the results are biased.</a:t>
            </a:r>
            <a:endParaRPr lang="en-US" altLang="en-US" dirty="0"/>
          </a:p>
        </p:txBody>
      </p:sp>
    </p:spTree>
    <p:extLst>
      <p:ext uri="{BB962C8B-B14F-4D97-AF65-F5344CB8AC3E}">
        <p14:creationId xmlns:p14="http://schemas.microsoft.com/office/powerpoint/2010/main" val="2478613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you can see </a:t>
            </a:r>
            <a:r>
              <a:rPr lang="en-US" altLang="zh-CN" dirty="0"/>
              <a:t>in </a:t>
            </a:r>
            <a:r>
              <a:rPr lang="en-US" altLang="en-US" dirty="0"/>
              <a:t>the results here</a:t>
            </a:r>
            <a:r>
              <a:rPr lang="en-US" altLang="zh-CN" dirty="0"/>
              <a:t>,</a:t>
            </a:r>
            <a:r>
              <a:rPr lang="zh-CN" altLang="en-US" dirty="0"/>
              <a:t> </a:t>
            </a:r>
            <a:r>
              <a:rPr lang="en-US" altLang="zh-CN" dirty="0"/>
              <a:t>generally</a:t>
            </a:r>
            <a:r>
              <a:rPr lang="zh-CN" altLang="en-US" dirty="0"/>
              <a:t> </a:t>
            </a:r>
            <a:r>
              <a:rPr lang="en-US" altLang="zh-CN" dirty="0"/>
              <a:t>speaking,</a:t>
            </a:r>
            <a:r>
              <a:rPr lang="zh-CN" altLang="en-US" dirty="0"/>
              <a:t> </a:t>
            </a:r>
            <a:r>
              <a:rPr lang="en-US" altLang="zh-CN" dirty="0"/>
              <a:t>the performance of the manually created prompts is the lower bound.</a:t>
            </a:r>
            <a:r>
              <a:rPr lang="zh-CN" altLang="en-US" dirty="0"/>
              <a:t> </a:t>
            </a:r>
            <a:r>
              <a:rPr lang="en-US" altLang="zh-CN" dirty="0"/>
              <a:t>Besides,</a:t>
            </a:r>
            <a:r>
              <a:rPr lang="zh-CN" altLang="en-US" dirty="0"/>
              <a:t> </a:t>
            </a:r>
            <a:r>
              <a:rPr lang="en-US" altLang="zh-CN" dirty="0"/>
              <a:t>as for the “</a:t>
            </a:r>
            <a:r>
              <a:rPr lang="en-US" altLang="zh-CN" dirty="0" err="1"/>
              <a:t>Mine+Man</a:t>
            </a:r>
            <a:r>
              <a:rPr lang="en-US" altLang="zh-CN" dirty="0"/>
              <a:t>”</a:t>
            </a:r>
            <a:r>
              <a:rPr lang="zh-CN" altLang="en-US" dirty="0"/>
              <a:t> </a:t>
            </a:r>
            <a:r>
              <a:rPr lang="en-US" altLang="zh-CN" dirty="0"/>
              <a:t>and “</a:t>
            </a:r>
            <a:r>
              <a:rPr lang="en-US" altLang="zh-CN" dirty="0" err="1"/>
              <a:t>Man+Para</a:t>
            </a:r>
            <a:r>
              <a:rPr lang="en-US" altLang="zh-CN" dirty="0"/>
              <a:t>”,</a:t>
            </a:r>
            <a:r>
              <a:rPr lang="zh-CN" altLang="en-US" dirty="0"/>
              <a:t> </a:t>
            </a:r>
            <a:r>
              <a:rPr lang="en-US" altLang="zh-CN" dirty="0"/>
              <a:t>the performance of mining-based methods is superior because manually written prompts are more </a:t>
            </a:r>
            <a:r>
              <a:rPr lang="en-HK" altLang="zh-CN" sz="1200" dirty="0">
                <a:latin typeface="Arial" panose="020B0604020202020204" pitchFamily="34" charset="0"/>
                <a:cs typeface="Arial" panose="020B0604020202020204" pitchFamily="34" charset="0"/>
              </a:rPr>
              <a:t>complicated syntactically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than some mined prompts.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You can also check</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 ablation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study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regarding the performance of the top K prompts.</a:t>
            </a:r>
            <a:endParaRPr lang="en-US" altLang="en-US" dirty="0"/>
          </a:p>
        </p:txBody>
      </p:sp>
    </p:spTree>
    <p:extLst>
      <p:ext uri="{BB962C8B-B14F-4D97-AF65-F5344CB8AC3E}">
        <p14:creationId xmlns:p14="http://schemas.microsoft.com/office/powerpoint/2010/main" val="2242117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From </a:t>
            </a:r>
            <a:r>
              <a:rPr lang="en-US" altLang="zh-CN" dirty="0"/>
              <a:t>these</a:t>
            </a:r>
            <a:r>
              <a:rPr lang="en-US" altLang="en-US" dirty="0"/>
              <a:t> results</a:t>
            </a:r>
            <a:r>
              <a:rPr lang="en-US" altLang="zh-CN" dirty="0"/>
              <a:t>,</a:t>
            </a:r>
            <a:r>
              <a:rPr lang="zh-CN" altLang="en-US" dirty="0"/>
              <a:t> </a:t>
            </a:r>
            <a:r>
              <a:rPr lang="en-US" altLang="zh-CN" dirty="0"/>
              <a:t>u can find that the mined prompts obtain better performance than the manually written prompts.</a:t>
            </a:r>
            <a:r>
              <a:rPr lang="zh-CN" altLang="en-US" dirty="0"/>
              <a:t> </a:t>
            </a:r>
            <a:r>
              <a:rPr lang="en-US" altLang="zh-CN" dirty="0"/>
              <a:t>You can also see the weights given to different prompts.</a:t>
            </a:r>
            <a:r>
              <a:rPr lang="zh-CN" altLang="en-US" dirty="0"/>
              <a:t> </a:t>
            </a:r>
            <a:r>
              <a:rPr lang="en-US" altLang="zh-CN" dirty="0"/>
              <a:t>Lastly,</a:t>
            </a:r>
            <a:r>
              <a:rPr lang="zh-CN" altLang="en-US" dirty="0"/>
              <a:t> </a:t>
            </a:r>
            <a:r>
              <a:rPr lang="en-US" altLang="zh-CN" dirty="0"/>
              <a:t>in this case,</a:t>
            </a:r>
            <a:r>
              <a:rPr lang="zh-CN" altLang="en-US" dirty="0"/>
              <a:t> </a:t>
            </a:r>
            <a:r>
              <a:rPr lang="en-US" altLang="zh-CN" dirty="0"/>
              <a:t>you can see that the performance would be greatly different when there are small modifications.</a:t>
            </a:r>
            <a:r>
              <a:rPr lang="zh-CN" altLang="en-US" dirty="0"/>
              <a:t> </a:t>
            </a:r>
            <a:r>
              <a:rPr lang="en-US" altLang="zh-CN" dirty="0"/>
              <a:t>Thus,</a:t>
            </a:r>
            <a:r>
              <a:rPr lang="zh-CN" altLang="en-US" dirty="0"/>
              <a:t> </a:t>
            </a:r>
            <a:r>
              <a:rPr lang="en-US" altLang="zh-CN" dirty="0"/>
              <a:t>researching the effect of prompt perturbation on model robustness is critically important.</a:t>
            </a:r>
            <a:endParaRPr lang="en-US" altLang="en-US" dirty="0"/>
          </a:p>
        </p:txBody>
      </p:sp>
    </p:spTree>
    <p:extLst>
      <p:ext uri="{BB962C8B-B14F-4D97-AF65-F5344CB8AC3E}">
        <p14:creationId xmlns:p14="http://schemas.microsoft.com/office/powerpoint/2010/main" val="389715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a:t>
            </a:r>
            <a:r>
              <a:rPr lang="en-US" altLang="en-US" b="1" dirty="0"/>
              <a:t>prompting</a:t>
            </a:r>
            <a:r>
              <a:rPr lang="en-US" altLang="en-US" dirty="0"/>
              <a:t> is to use natural language to query the LLMs with descriptions, instructions, goals, and examples</a:t>
            </a:r>
            <a:r>
              <a:rPr lang="en-US" altLang="zh-CN" dirty="0"/>
              <a:t>,</a:t>
            </a:r>
            <a:r>
              <a:rPr lang="zh-CN" altLang="en-US" dirty="0"/>
              <a:t> </a:t>
            </a:r>
            <a:r>
              <a:rPr lang="en-US" altLang="zh-CN" dirty="0"/>
              <a:t>as you can see from the example below,</a:t>
            </a:r>
            <a:r>
              <a:rPr lang="zh-CN" altLang="en-US" dirty="0"/>
              <a:t> </a:t>
            </a:r>
            <a:r>
              <a:rPr lang="en-US" altLang="zh-CN" dirty="0"/>
              <a:t>query the language model via instructions,</a:t>
            </a:r>
            <a:r>
              <a:rPr lang="zh-CN" altLang="en-US" dirty="0"/>
              <a:t> </a:t>
            </a:r>
            <a:r>
              <a:rPr lang="en-US" altLang="zh-CN" dirty="0"/>
              <a:t>examples,</a:t>
            </a:r>
            <a:r>
              <a:rPr lang="zh-CN" altLang="en-US" dirty="0"/>
              <a:t> </a:t>
            </a:r>
            <a:r>
              <a:rPr lang="en-US" altLang="zh-CN" dirty="0"/>
              <a:t>and goals</a:t>
            </a:r>
            <a:r>
              <a:rPr lang="en-US" altLang="en-US" dirty="0"/>
              <a:t>.</a:t>
            </a:r>
            <a:r>
              <a:rPr lang="zh-CN" altLang="en-US" dirty="0"/>
              <a:t> </a:t>
            </a:r>
            <a:r>
              <a:rPr lang="en-US" altLang="zh-CN" dirty="0"/>
              <a:t>The</a:t>
            </a:r>
            <a:r>
              <a:rPr lang="zh-CN" altLang="en-US" dirty="0"/>
              <a:t> </a:t>
            </a:r>
            <a:r>
              <a:rPr lang="en-US" altLang="zh-CN" dirty="0"/>
              <a:t>prompting is the way we </a:t>
            </a:r>
            <a:r>
              <a:rPr lang="en-US" altLang="zh-CN" b="1" dirty="0"/>
              <a:t>access</a:t>
            </a:r>
            <a:r>
              <a:rPr lang="en-US" altLang="zh-CN" dirty="0"/>
              <a:t> and </a:t>
            </a:r>
            <a:r>
              <a:rPr lang="en-US" altLang="zh-CN" b="1" dirty="0"/>
              <a:t>interact</a:t>
            </a:r>
            <a:r>
              <a:rPr lang="en-US" altLang="zh-CN" dirty="0"/>
              <a:t> with a language model.</a:t>
            </a:r>
            <a:endParaRPr lang="en-US" altLang="en-US" dirty="0"/>
          </a:p>
          <a:p>
            <a:pPr eaLnBrk="1" hangingPunct="1">
              <a:defRPr/>
            </a:pPr>
            <a:endParaRPr lang="en-US" altLang="en-US" dirty="0"/>
          </a:p>
          <a:p>
            <a:pPr eaLnBrk="1" hangingPunct="1">
              <a:defRPr/>
            </a:pPr>
            <a:endParaRPr lang="en-US" altLang="en-US" dirty="0"/>
          </a:p>
        </p:txBody>
      </p:sp>
    </p:spTree>
    <p:extLst>
      <p:ext uri="{BB962C8B-B14F-4D97-AF65-F5344CB8AC3E}">
        <p14:creationId xmlns:p14="http://schemas.microsoft.com/office/powerpoint/2010/main" val="2161229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a:t>
            </a:r>
            <a:r>
              <a:rPr lang="en-US" altLang="zh-CN" dirty="0"/>
              <a:t>,</a:t>
            </a:r>
            <a:r>
              <a:rPr lang="zh-CN" altLang="en-US" dirty="0"/>
              <a:t> </a:t>
            </a:r>
            <a:r>
              <a:rPr lang="en-US" altLang="zh-CN" dirty="0"/>
              <a:t>u can also check box chart</a:t>
            </a:r>
            <a:r>
              <a:rPr lang="zh-CN" altLang="en-US" dirty="0"/>
              <a:t> </a:t>
            </a:r>
            <a:r>
              <a:rPr lang="en-US" altLang="zh-CN" dirty="0"/>
              <a:t>here.</a:t>
            </a:r>
            <a:r>
              <a:rPr lang="zh-CN" altLang="en-US" dirty="0"/>
              <a:t> </a:t>
            </a:r>
            <a:r>
              <a:rPr lang="en-US" altLang="zh-CN" dirty="0"/>
              <a:t>It is the Correlation of edit distance between prompts and their prediction divergence.</a:t>
            </a:r>
            <a:r>
              <a:rPr lang="zh-CN" altLang="en-US" dirty="0"/>
              <a:t> </a:t>
            </a:r>
            <a:r>
              <a:rPr lang="en-US" altLang="zh-CN" dirty="0"/>
              <a:t>They</a:t>
            </a:r>
            <a:r>
              <a:rPr lang="zh-CN" altLang="en-US" dirty="0"/>
              <a:t> </a:t>
            </a:r>
            <a:r>
              <a:rPr lang="en-US" altLang="zh-CN" dirty="0"/>
              <a:t>normalize the </a:t>
            </a:r>
            <a:r>
              <a:rPr lang="en-HK" altLang="zh-CN" dirty="0"/>
              <a:t>edit distance of two prompts into [0, 1] and bucket the normalized distance into five bins with intervals of 0.2.</a:t>
            </a:r>
          </a:p>
          <a:p>
            <a:pPr eaLnBrk="1" hangingPunct="1">
              <a:defRPr/>
            </a:pPr>
            <a:endParaRPr lang="en-HK" altLang="en-US" dirty="0"/>
          </a:p>
          <a:p>
            <a:pPr eaLnBrk="1" hangingPunct="1">
              <a:defRPr/>
            </a:pPr>
            <a:r>
              <a:rPr lang="en-US" altLang="en-US" dirty="0"/>
              <a:t>It indicates that as the edit distance becomes larger, the divergence increases, which confirms our intuition that very different prompts tend to cause different prediction results.</a:t>
            </a:r>
          </a:p>
        </p:txBody>
      </p:sp>
    </p:spTree>
    <p:extLst>
      <p:ext uri="{BB962C8B-B14F-4D97-AF65-F5344CB8AC3E}">
        <p14:creationId xmlns:p14="http://schemas.microsoft.com/office/powerpoint/2010/main" val="3503307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limitations of this work are</a:t>
            </a:r>
            <a:r>
              <a:rPr lang="en-US" altLang="zh-CN" dirty="0"/>
              <a:t>:</a:t>
            </a:r>
            <a:r>
              <a:rPr lang="zh-CN" altLang="en-US" dirty="0"/>
              <a:t> </a:t>
            </a:r>
            <a:r>
              <a:rPr lang="en-US" altLang="en-US" dirty="0"/>
              <a:t>The first one is the scenario</a:t>
            </a:r>
            <a:r>
              <a:rPr lang="en-US" altLang="zh-CN" dirty="0"/>
              <a:t>:</a:t>
            </a:r>
            <a:r>
              <a:rPr lang="zh-CN" altLang="en-US" dirty="0"/>
              <a:t> </a:t>
            </a:r>
            <a:r>
              <a:rPr lang="en-US" altLang="zh-CN" dirty="0"/>
              <a:t>the background of this work is the factual knowledge extraction in the form of relation triples,</a:t>
            </a:r>
            <a:r>
              <a:rPr lang="zh-CN" altLang="en-US" dirty="0"/>
              <a:t> </a:t>
            </a:r>
            <a:r>
              <a:rPr lang="en-US" altLang="zh-CN" dirty="0"/>
              <a:t>and the relation types</a:t>
            </a:r>
            <a:r>
              <a:rPr lang="zh-CN" altLang="en-US" dirty="0"/>
              <a:t> </a:t>
            </a:r>
            <a:r>
              <a:rPr lang="en-US" altLang="zh-CN" dirty="0"/>
              <a:t>are limited.</a:t>
            </a:r>
            <a:r>
              <a:rPr lang="zh-CN" altLang="en-US" dirty="0"/>
              <a:t> </a:t>
            </a:r>
            <a:r>
              <a:rPr lang="en-US" altLang="zh-CN" dirty="0"/>
              <a:t>The second limitation is that they have to manually select mined prompts from the whole mined set</a:t>
            </a:r>
            <a:r>
              <a:rPr lang="zh-CN" altLang="en-US" dirty="0"/>
              <a:t> </a:t>
            </a:r>
            <a:r>
              <a:rPr lang="en-US" altLang="zh-CN" dirty="0"/>
              <a:t>if they don’t use this Wiki-ZSL</a:t>
            </a:r>
            <a:r>
              <a:rPr lang="zh-CN" altLang="en-US" dirty="0"/>
              <a:t> </a:t>
            </a:r>
            <a:r>
              <a:rPr lang="en-US" altLang="zh-CN" dirty="0"/>
              <a:t>dataset.</a:t>
            </a:r>
            <a:r>
              <a:rPr lang="zh-CN" altLang="en-US" dirty="0"/>
              <a:t> </a:t>
            </a:r>
            <a:r>
              <a:rPr lang="en-US" altLang="zh-CN" dirty="0"/>
              <a:t>The third limitation</a:t>
            </a:r>
            <a:r>
              <a:rPr lang="zh-CN" altLang="en-US" dirty="0"/>
              <a:t> </a:t>
            </a:r>
            <a:r>
              <a:rPr lang="en-US" altLang="zh-CN" dirty="0"/>
              <a:t>is that the prediction is a single-token object.</a:t>
            </a:r>
            <a:r>
              <a:rPr lang="zh-CN" altLang="en-US" dirty="0"/>
              <a:t> </a:t>
            </a:r>
            <a:r>
              <a:rPr lang="en-US" altLang="zh-CN" dirty="0"/>
              <a:t>The</a:t>
            </a:r>
            <a:r>
              <a:rPr lang="zh-CN" altLang="en-US" dirty="0"/>
              <a:t> </a:t>
            </a:r>
            <a:r>
              <a:rPr lang="en-US" altLang="zh-CN" dirty="0"/>
              <a:t>last limitation</a:t>
            </a:r>
            <a:r>
              <a:rPr lang="zh-CN" altLang="en-US" dirty="0"/>
              <a:t> </a:t>
            </a:r>
            <a:r>
              <a:rPr lang="en-US" altLang="zh-CN" dirty="0"/>
              <a:t>is that the generation of mining is limited to Wikipedia.</a:t>
            </a:r>
            <a:endParaRPr lang="en-US" altLang="en-US" dirty="0"/>
          </a:p>
        </p:txBody>
      </p:sp>
    </p:spTree>
    <p:extLst>
      <p:ext uri="{BB962C8B-B14F-4D97-AF65-F5344CB8AC3E}">
        <p14:creationId xmlns:p14="http://schemas.microsoft.com/office/powerpoint/2010/main" val="290386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a:t>
            </a:r>
            <a:r>
              <a:rPr lang="zh-CN" altLang="en-US" dirty="0"/>
              <a:t> </a:t>
            </a:r>
            <a:r>
              <a:rPr lang="en-US" altLang="zh-CN" dirty="0"/>
              <a:t>you can see here,</a:t>
            </a:r>
            <a:r>
              <a:rPr lang="zh-CN" altLang="en-US" dirty="0"/>
              <a:t> </a:t>
            </a:r>
            <a:r>
              <a:rPr lang="en-US" altLang="zh-CN" dirty="0"/>
              <a:t>you used</a:t>
            </a:r>
            <a:r>
              <a:rPr lang="zh-CN" altLang="en-US" dirty="0"/>
              <a:t> </a:t>
            </a:r>
            <a:r>
              <a:rPr lang="en-US" altLang="zh-CN" dirty="0"/>
              <a:t>this dataset to mine prompts.</a:t>
            </a:r>
            <a:endParaRPr lang="en-US" altLang="en-US" dirty="0"/>
          </a:p>
        </p:txBody>
      </p:sp>
    </p:spTree>
    <p:extLst>
      <p:ext uri="{BB962C8B-B14F-4D97-AF65-F5344CB8AC3E}">
        <p14:creationId xmlns:p14="http://schemas.microsoft.com/office/powerpoint/2010/main" val="2981839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HK" dirty="0"/>
                  <a:t>Here is the second related work</a:t>
                </a:r>
                <a:r>
                  <a:rPr lang="en-US" altLang="zh-CN" dirty="0"/>
                  <a:t>:</a:t>
                </a:r>
                <a:r>
                  <a:rPr lang="zh-CN" altLang="en-US" dirty="0"/>
                  <a:t> </a:t>
                </a:r>
                <a:r>
                  <a:rPr lang="en-HK" altLang="zh-CN" b="1" dirty="0"/>
                  <a:t>Positioning, Subordination, and Paraphrasing</a:t>
                </a:r>
                <a:r>
                  <a:rPr lang="en-US" altLang="zh-CN" dirty="0"/>
                  <a:t>.</a:t>
                </a:r>
                <a:r>
                  <a:rPr lang="zh-CN" altLang="en-US" dirty="0"/>
                  <a:t> </a:t>
                </a:r>
                <a:r>
                  <a:rPr lang="en-US" altLang="zh-CN" dirty="0"/>
                  <a:t>The challenges and main ideas are as follows.</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First</a:t>
                </a:r>
                <a:r>
                  <a:rPr lang="en-US" altLang="zh-CN" dirty="0"/>
                  <a:t>,</a:t>
                </a:r>
                <a:r>
                  <a:rPr lang="zh-CN" altLang="en-US" dirty="0"/>
                  <a:t> </a:t>
                </a:r>
                <a:r>
                  <a:rPr lang="en-US" altLang="zh-CN" dirty="0"/>
                  <a:t>the manually created prompts are sensitive to perturbations,</a:t>
                </a:r>
                <a:r>
                  <a:rPr lang="zh-CN" altLang="en-US" dirty="0"/>
                  <a:t> </a:t>
                </a:r>
                <a:r>
                  <a:rPr lang="en-US" altLang="zh-CN" dirty="0"/>
                  <a:t>thus they </a:t>
                </a:r>
                <a:r>
                  <a:rPr lang="en-US" altLang="zh-CN" dirty="0" err="1"/>
                  <a:t>wanna</a:t>
                </a:r>
                <a:r>
                  <a:rPr lang="en-US" altLang="zh-CN" dirty="0"/>
                  <a:t> automatically generate high-quality</a:t>
                </a:r>
                <a:r>
                  <a:rPr lang="zh-CN" altLang="en-US" dirty="0"/>
                  <a:t> </a:t>
                </a:r>
                <a:r>
                  <a:rPr lang="en-US" altLang="zh-CN" dirty="0"/>
                  <a:t>prompts.</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Second</a:t>
                </a:r>
                <a:r>
                  <a:rPr lang="en-US" altLang="zh-CN" dirty="0"/>
                  <a:t>,</a:t>
                </a:r>
                <a:r>
                  <a:rPr lang="zh-CN" altLang="en-US" dirty="0"/>
                  <a:t> </a:t>
                </a:r>
                <a:r>
                  <a:rPr lang="en-US" altLang="zh-CN" dirty="0"/>
                  <a:t>previous literature has shown that </a:t>
                </a:r>
                <a:r>
                  <a:rPr lang="en-HK" dirty="0"/>
                  <a:t>due to the sensitivity and the potential misunderstanding of the instruction, manual prompts tend to suffer from poor performance under zero-shot settings</a:t>
                </a:r>
                <a:r>
                  <a:rPr lang="en-US" altLang="zh-CN" dirty="0"/>
                  <a:t>,</a:t>
                </a:r>
                <a:r>
                  <a:rPr lang="zh-CN" altLang="en-US" dirty="0"/>
                  <a:t> </a:t>
                </a:r>
                <a:r>
                  <a:rPr lang="en-US" altLang="zh-CN" dirty="0"/>
                  <a:t>they want to automatically generate better prompts in a zero-shot setting.</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Third</a:t>
                </a:r>
                <a:r>
                  <a:rPr lang="en-US" altLang="zh-CN" dirty="0"/>
                  <a:t>,</a:t>
                </a:r>
                <a:r>
                  <a:rPr lang="zh-CN" altLang="en-US" dirty="0"/>
                  <a:t> </a:t>
                </a:r>
                <a:r>
                  <a:rPr lang="en-US" altLang="zh-CN" dirty="0"/>
                  <a:t>the general framework</a:t>
                </a:r>
                <a:r>
                  <a:rPr lang="zh-CN" altLang="en-US" dirty="0"/>
                  <a:t> </a:t>
                </a:r>
                <a:r>
                  <a:rPr lang="en-US" altLang="zh-CN" dirty="0"/>
                  <a:t>is the </a:t>
                </a:r>
                <a:r>
                  <a:rPr lang="en-US" altLang="zh-CN" sz="1200" b="1" dirty="0">
                    <a:latin typeface="Arial" panose="020B0604020202020204" pitchFamily="34" charset="0"/>
                    <a:cs typeface="Arial" panose="020B0604020202020204" pitchFamily="34" charset="0"/>
                  </a:rPr>
                  <a:t>Prompt Generation</a:t>
                </a:r>
                <a:r>
                  <a:rPr lang="zh-CN" altLang="en-US" sz="1200" b="1" dirty="0">
                    <a:latin typeface="Arial" panose="020B0604020202020204" pitchFamily="34" charset="0"/>
                    <a:cs typeface="Arial" panose="020B0604020202020204" pitchFamily="34" charset="0"/>
                  </a:rPr>
                  <a:t> </a:t>
                </a:r>
                <a14:m>
                  <m:oMath xmlns:m="http://schemas.openxmlformats.org/officeDocument/2006/math">
                    <m:r>
                      <a:rPr lang="zh-CN" altLang="en-US" sz="1200" i="0" smtClean="0">
                        <a:solidFill>
                          <a:srgbClr val="FF0000"/>
                        </a:solidFill>
                        <a:latin typeface="Cambria Math" panose="02040503050406030204" pitchFamily="18" charset="0"/>
                        <a:cs typeface="Arial" panose="020B0604020202020204" pitchFamily="34" charset="0"/>
                      </a:rPr>
                      <m:t>→</m:t>
                    </m:r>
                  </m:oMath>
                </a14:m>
                <a:r>
                  <a:rPr lang="zh-CN" altLang="en-US"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Ranking</a:t>
                </a:r>
                <a:r>
                  <a:rPr lang="zh-CN" altLang="en-US" sz="1200" b="1" dirty="0">
                    <a:latin typeface="Arial" panose="020B0604020202020204" pitchFamily="34" charset="0"/>
                    <a:cs typeface="Arial" panose="020B0604020202020204" pitchFamily="34" charset="0"/>
                  </a:rPr>
                  <a:t> </a:t>
                </a:r>
                <a14:m>
                  <m:oMath xmlns:m="http://schemas.openxmlformats.org/officeDocument/2006/math">
                    <m:r>
                      <a:rPr lang="zh-CN" altLang="en-US" sz="1200">
                        <a:solidFill>
                          <a:srgbClr val="FF0000"/>
                        </a:solidFill>
                        <a:latin typeface="Cambria Math" panose="02040503050406030204" pitchFamily="18" charset="0"/>
                        <a:cs typeface="Arial" panose="020B0604020202020204" pitchFamily="34" charset="0"/>
                      </a:rPr>
                      <m:t>→</m:t>
                    </m:r>
                  </m:oMath>
                </a14:m>
                <a:r>
                  <a:rPr lang="zh-CN" altLang="en-US" sz="1200" b="1"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Selection</a:t>
                </a:r>
                <a:r>
                  <a:rPr lang="en-US" altLang="zh-CN" sz="1200" b="0" dirty="0">
                    <a:latin typeface="Arial" panose="020B0604020202020204" pitchFamily="34" charset="0"/>
                    <a:cs typeface="Arial" panose="020B0604020202020204" pitchFamily="34" charset="0"/>
                  </a:rPr>
                  <a:t>.</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For prompt generation,</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they used Positioning, Subordination, and Paraphrasing</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techniques.</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For prompt ranking,</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they propose a ranking metric</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which is based on prompt sensitive to keyword change.</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Some evidence </a:t>
                </a:r>
                <a:r>
                  <a:rPr lang="en-US" altLang="zh-CN" dirty="0"/>
                  <a:t>has</a:t>
                </a:r>
                <a:r>
                  <a:rPr lang="en-HK" dirty="0"/>
                  <a:t> indicated that the performance is sensitive to the choice of certain words in the prompts and the position of the prompts.</a:t>
                </a:r>
                <a:r>
                  <a:rPr lang="zh-CN" altLang="en-US" sz="1200" b="0" baseline="0" dirty="0">
                    <a:latin typeface="Arial" panose="020B0604020202020204" pitchFamily="34" charset="0"/>
                    <a:cs typeface="Arial" panose="020B0604020202020204" pitchFamily="34" charset="0"/>
                  </a:rPr>
                  <a:t> </a:t>
                </a:r>
                <a:endParaRPr lang="en-HK" altLang="zh-CN" sz="1200" b="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1" baseline="0" dirty="0">
                    <a:latin typeface="Arial" panose="020B0604020202020204" pitchFamily="34" charset="0"/>
                    <a:cs typeface="Arial" panose="020B0604020202020204" pitchFamily="34" charset="0"/>
                  </a:rPr>
                  <a:t>The last one </a:t>
                </a:r>
                <a:r>
                  <a:rPr lang="en-US" altLang="zh-CN" sz="1200" b="0" baseline="0" dirty="0">
                    <a:latin typeface="Arial" panose="020B0604020202020204" pitchFamily="34" charset="0"/>
                    <a:cs typeface="Arial" panose="020B0604020202020204" pitchFamily="34" charset="0"/>
                  </a:rPr>
                  <a:t>is that the task they chose was the </a:t>
                </a:r>
                <a:r>
                  <a:rPr lang="en-US" altLang="zh-CN" sz="1200" dirty="0">
                    <a:latin typeface="Arial" panose="020B0604020202020204" pitchFamily="34" charset="0"/>
                    <a:cs typeface="Arial" panose="020B0604020202020204" pitchFamily="34" charset="0"/>
                  </a:rPr>
                  <a:t>binary </a:t>
                </a:r>
                <a:r>
                  <a:rPr lang="en-HK" altLang="zh-CN" sz="1200" dirty="0">
                    <a:latin typeface="Arial" panose="020B0604020202020204" pitchFamily="34" charset="0"/>
                    <a:cs typeface="Arial" panose="020B0604020202020204" pitchFamily="34" charset="0"/>
                  </a:rPr>
                  <a:t>sentiment classification</a:t>
                </a:r>
                <a:r>
                  <a:rPr lang="en-US" altLang="zh-CN" sz="1200" dirty="0">
                    <a:latin typeface="Arial" panose="020B0604020202020204" pitchFamily="34" charset="0"/>
                    <a:cs typeface="Arial" panose="020B0604020202020204" pitchFamily="34" charset="0"/>
                  </a:rPr>
                  <a:t>.</a:t>
                </a:r>
                <a:endParaRPr lang="en-US" altLang="zh-CN" sz="1200" b="1" dirty="0">
                  <a:latin typeface="Arial" panose="020B0604020202020204" pitchFamily="34" charset="0"/>
                  <a:cs typeface="Arial" panose="020B0604020202020204" pitchFamily="34" charset="0"/>
                </a:endParaRPr>
              </a:p>
            </p:txBody>
          </p:sp>
        </mc:Choice>
        <mc:Fallback xmlns="">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HK" dirty="0"/>
                  <a:t>Here is the second related work</a:t>
                </a:r>
                <a:r>
                  <a:rPr lang="en-US" altLang="zh-CN" dirty="0"/>
                  <a:t>:</a:t>
                </a:r>
                <a:r>
                  <a:rPr lang="zh-CN" altLang="en-US" dirty="0"/>
                  <a:t> </a:t>
                </a:r>
                <a:r>
                  <a:rPr lang="en-HK" altLang="zh-CN" b="1" dirty="0"/>
                  <a:t>Positioning, Subordination, and Paraphrasing</a:t>
                </a:r>
                <a:r>
                  <a:rPr lang="en-US" altLang="zh-CN" dirty="0"/>
                  <a:t>.</a:t>
                </a:r>
                <a:r>
                  <a:rPr lang="zh-CN" altLang="en-US" dirty="0"/>
                  <a:t> </a:t>
                </a:r>
                <a:r>
                  <a:rPr lang="en-US" altLang="zh-CN" dirty="0"/>
                  <a:t>The challenges and main ideas are as follows.</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First</a:t>
                </a:r>
                <a:r>
                  <a:rPr lang="en-US" altLang="zh-CN" dirty="0"/>
                  <a:t>,</a:t>
                </a:r>
                <a:r>
                  <a:rPr lang="zh-CN" altLang="en-US" dirty="0"/>
                  <a:t> </a:t>
                </a:r>
                <a:r>
                  <a:rPr lang="en-US" altLang="zh-CN" dirty="0"/>
                  <a:t>the manually created prompts are sensitive to perturbations,</a:t>
                </a:r>
                <a:r>
                  <a:rPr lang="zh-CN" altLang="en-US" dirty="0"/>
                  <a:t> </a:t>
                </a:r>
                <a:r>
                  <a:rPr lang="en-US" altLang="zh-CN" dirty="0"/>
                  <a:t>thus they </a:t>
                </a:r>
                <a:r>
                  <a:rPr lang="en-US" altLang="zh-CN" dirty="0" err="1"/>
                  <a:t>wanna</a:t>
                </a:r>
                <a:r>
                  <a:rPr lang="en-US" altLang="zh-CN" dirty="0"/>
                  <a:t> automatically generate high-quality</a:t>
                </a:r>
                <a:r>
                  <a:rPr lang="zh-CN" altLang="en-US" dirty="0"/>
                  <a:t> </a:t>
                </a:r>
                <a:r>
                  <a:rPr lang="en-US" altLang="zh-CN" dirty="0"/>
                  <a:t>prompts.</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Second</a:t>
                </a:r>
                <a:r>
                  <a:rPr lang="en-US" altLang="zh-CN" dirty="0"/>
                  <a:t>,</a:t>
                </a:r>
                <a:r>
                  <a:rPr lang="zh-CN" altLang="en-US" dirty="0"/>
                  <a:t> </a:t>
                </a:r>
                <a:r>
                  <a:rPr lang="en-US" altLang="zh-CN" dirty="0"/>
                  <a:t>previous literature has shown that </a:t>
                </a:r>
                <a:r>
                  <a:rPr lang="en-HK" dirty="0"/>
                  <a:t>due to the sensitivity and the potential misunderstanding of the instruction, manual prompts tend to suffer from poor performance under zero-shot settings</a:t>
                </a:r>
                <a:r>
                  <a:rPr lang="en-US" altLang="zh-CN" dirty="0"/>
                  <a:t>,</a:t>
                </a:r>
                <a:r>
                  <a:rPr lang="zh-CN" altLang="en-US" dirty="0"/>
                  <a:t> </a:t>
                </a:r>
                <a:r>
                  <a:rPr lang="en-US" altLang="zh-CN" dirty="0"/>
                  <a:t>they want to automatically generate better prompts in a zero-shot setting.</a:t>
                </a:r>
                <a:r>
                  <a:rPr lang="zh-CN" altLang="en-US" dirty="0"/>
                  <a:t> </a:t>
                </a:r>
                <a:endParaRPr lang="en-HK"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a:t>Third</a:t>
                </a:r>
                <a:r>
                  <a:rPr lang="en-US" altLang="zh-CN" dirty="0"/>
                  <a:t>,</a:t>
                </a:r>
                <a:r>
                  <a:rPr lang="zh-CN" altLang="en-US" dirty="0"/>
                  <a:t> </a:t>
                </a:r>
                <a:r>
                  <a:rPr lang="en-US" altLang="zh-CN" dirty="0"/>
                  <a:t>the general framework</a:t>
                </a:r>
                <a:r>
                  <a:rPr lang="zh-CN" altLang="en-US" dirty="0"/>
                  <a:t> </a:t>
                </a:r>
                <a:r>
                  <a:rPr lang="en-US" altLang="zh-CN" dirty="0"/>
                  <a:t>is the </a:t>
                </a:r>
                <a:r>
                  <a:rPr lang="en-US" altLang="zh-CN" sz="1200" b="1" dirty="0">
                    <a:latin typeface="Arial" panose="020B0604020202020204" pitchFamily="34" charset="0"/>
                    <a:cs typeface="Arial" panose="020B0604020202020204" pitchFamily="34" charset="0"/>
                  </a:rPr>
                  <a:t>Prompt Generation</a:t>
                </a:r>
                <a:r>
                  <a:rPr lang="zh-CN" altLang="en-US" sz="1200" b="1" dirty="0">
                    <a:latin typeface="Arial" panose="020B0604020202020204" pitchFamily="34" charset="0"/>
                    <a:cs typeface="Arial" panose="020B0604020202020204" pitchFamily="34" charset="0"/>
                  </a:rPr>
                  <a:t> </a:t>
                </a:r>
                <a:r>
                  <a:rPr lang="zh-CN" altLang="en-US" sz="1200" i="0">
                    <a:solidFill>
                      <a:srgbClr val="FF0000"/>
                    </a:solidFill>
                    <a:latin typeface="Cambria Math" panose="02040503050406030204" pitchFamily="18"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Ranking</a:t>
                </a:r>
                <a:r>
                  <a:rPr lang="zh-CN" altLang="en-US" sz="1200" b="1" dirty="0">
                    <a:latin typeface="Arial" panose="020B0604020202020204" pitchFamily="34" charset="0"/>
                    <a:cs typeface="Arial" panose="020B0604020202020204" pitchFamily="34" charset="0"/>
                  </a:rPr>
                  <a:t> </a:t>
                </a:r>
                <a:r>
                  <a:rPr lang="zh-CN" altLang="en-US" sz="1200" i="0">
                    <a:solidFill>
                      <a:srgbClr val="FF0000"/>
                    </a:solidFill>
                    <a:latin typeface="Cambria Math" panose="02040503050406030204" pitchFamily="18" charset="0"/>
                    <a:cs typeface="Arial" panose="020B0604020202020204" pitchFamily="34" charset="0"/>
                  </a:rPr>
                  <a:t>→</a:t>
                </a:r>
                <a:r>
                  <a:rPr lang="zh-CN" altLang="en-US" sz="1200" b="1"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Selection</a:t>
                </a:r>
                <a:r>
                  <a:rPr lang="en-US" altLang="zh-CN" sz="1200" b="0" dirty="0">
                    <a:latin typeface="Arial" panose="020B0604020202020204" pitchFamily="34" charset="0"/>
                    <a:cs typeface="Arial" panose="020B0604020202020204" pitchFamily="34" charset="0"/>
                  </a:rPr>
                  <a:t>.</a:t>
                </a:r>
                <a:r>
                  <a:rPr lang="zh-CN" altLang="en-US" sz="1200" b="0" dirty="0">
                    <a:latin typeface="Arial" panose="020B0604020202020204" pitchFamily="34" charset="0"/>
                    <a:cs typeface="Arial" panose="020B0604020202020204" pitchFamily="34" charset="0"/>
                  </a:rPr>
                  <a:t> </a:t>
                </a:r>
                <a:r>
                  <a:rPr lang="en-US" altLang="zh-CN" sz="1200" b="0" dirty="0">
                    <a:latin typeface="Arial" panose="020B0604020202020204" pitchFamily="34" charset="0"/>
                    <a:cs typeface="Arial" panose="020B0604020202020204" pitchFamily="34" charset="0"/>
                  </a:rPr>
                  <a:t>For prompt generation,</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they used Positioning, Subordination, and Paraphrasing</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techniques.</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For prompt ranking,</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they propose a ranking metric</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which is based on prompt sensitive to keyword change.</a:t>
                </a:r>
                <a:r>
                  <a:rPr lang="zh-CN" altLang="en-US" sz="1200" b="0" baseline="0" dirty="0">
                    <a:latin typeface="Arial" panose="020B0604020202020204" pitchFamily="34" charset="0"/>
                    <a:cs typeface="Arial" panose="020B0604020202020204" pitchFamily="34" charset="0"/>
                  </a:rPr>
                  <a:t> </a:t>
                </a:r>
                <a:r>
                  <a:rPr lang="en-US" altLang="zh-CN" sz="1200" b="0" baseline="0" dirty="0">
                    <a:latin typeface="Arial" panose="020B0604020202020204" pitchFamily="34" charset="0"/>
                    <a:cs typeface="Arial" panose="020B0604020202020204" pitchFamily="34" charset="0"/>
                  </a:rPr>
                  <a:t>Some evidence </a:t>
                </a:r>
                <a:r>
                  <a:rPr lang="en-US" altLang="zh-CN" dirty="0"/>
                  <a:t>has</a:t>
                </a:r>
                <a:r>
                  <a:rPr lang="en-HK" dirty="0"/>
                  <a:t> indicated that the performance is sensitive to the choice of certain words in the prompts and the position of the prompts.</a:t>
                </a:r>
                <a:r>
                  <a:rPr lang="zh-CN" altLang="en-US" sz="1200" b="0" baseline="0" dirty="0">
                    <a:latin typeface="Arial" panose="020B0604020202020204" pitchFamily="34" charset="0"/>
                    <a:cs typeface="Arial" panose="020B0604020202020204" pitchFamily="34" charset="0"/>
                  </a:rPr>
                  <a:t> </a:t>
                </a:r>
                <a:endParaRPr lang="en-HK" altLang="zh-CN" sz="1200" b="0" baseline="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1" baseline="0" dirty="0">
                    <a:latin typeface="Arial" panose="020B0604020202020204" pitchFamily="34" charset="0"/>
                    <a:cs typeface="Arial" panose="020B0604020202020204" pitchFamily="34" charset="0"/>
                  </a:rPr>
                  <a:t>The last one </a:t>
                </a:r>
                <a:r>
                  <a:rPr lang="en-US" altLang="zh-CN" sz="1200" b="0" baseline="0" dirty="0">
                    <a:latin typeface="Arial" panose="020B0604020202020204" pitchFamily="34" charset="0"/>
                    <a:cs typeface="Arial" panose="020B0604020202020204" pitchFamily="34" charset="0"/>
                  </a:rPr>
                  <a:t>is that the task they chose was the </a:t>
                </a:r>
                <a:r>
                  <a:rPr lang="en-US" altLang="zh-CN" sz="1200" dirty="0">
                    <a:latin typeface="Arial" panose="020B0604020202020204" pitchFamily="34" charset="0"/>
                    <a:cs typeface="Arial" panose="020B0604020202020204" pitchFamily="34" charset="0"/>
                  </a:rPr>
                  <a:t>binary </a:t>
                </a:r>
                <a:r>
                  <a:rPr lang="en-HK" altLang="zh-CN" sz="1200" dirty="0">
                    <a:latin typeface="Arial" panose="020B0604020202020204" pitchFamily="34" charset="0"/>
                    <a:cs typeface="Arial" panose="020B0604020202020204" pitchFamily="34" charset="0"/>
                  </a:rPr>
                  <a:t>sentiment classification</a:t>
                </a:r>
                <a:r>
                  <a:rPr lang="en-US" altLang="zh-CN" sz="1200" dirty="0">
                    <a:latin typeface="Arial" panose="020B0604020202020204" pitchFamily="34" charset="0"/>
                    <a:cs typeface="Arial" panose="020B0604020202020204" pitchFamily="34" charset="0"/>
                  </a:rPr>
                  <a:t>.</a:t>
                </a:r>
                <a:endParaRPr lang="en-US" altLang="zh-CN" sz="1200" b="1" dirty="0">
                  <a:latin typeface="Arial" panose="020B0604020202020204" pitchFamily="34" charset="0"/>
                  <a:cs typeface="Arial" panose="020B0604020202020204" pitchFamily="34" charset="0"/>
                </a:endParaRPr>
              </a:p>
            </p:txBody>
          </p:sp>
        </mc:Fallback>
      </mc:AlternateContent>
    </p:spTree>
    <p:extLst>
      <p:ext uri="{BB962C8B-B14F-4D97-AF65-F5344CB8AC3E}">
        <p14:creationId xmlns:p14="http://schemas.microsoft.com/office/powerpoint/2010/main" val="1021993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objectives of this work are</a:t>
            </a:r>
            <a:r>
              <a:rPr lang="zh-CN" altLang="en-US" dirty="0"/>
              <a:t> </a:t>
            </a:r>
            <a:r>
              <a:rPr lang="en-HK" altLang="zh-CN" dirty="0"/>
              <a:t>Prompt Generation</a:t>
            </a:r>
            <a:r>
              <a:rPr lang="zh-CN" altLang="en-US" dirty="0"/>
              <a:t> </a:t>
            </a:r>
            <a:r>
              <a:rPr lang="en-US" altLang="zh-CN" dirty="0"/>
              <a:t>by Positioning,</a:t>
            </a:r>
            <a:r>
              <a:rPr lang="zh-CN" altLang="en-US" dirty="0"/>
              <a:t> </a:t>
            </a:r>
            <a:r>
              <a:rPr lang="en-HK" altLang="zh-CN" dirty="0"/>
              <a:t>Subordinate</a:t>
            </a:r>
            <a:r>
              <a:rPr lang="en-US" altLang="zh-CN" dirty="0"/>
              <a:t>,</a:t>
            </a:r>
            <a:r>
              <a:rPr lang="zh-CN" altLang="en-US" dirty="0"/>
              <a:t> </a:t>
            </a:r>
            <a:r>
              <a:rPr lang="en-US" altLang="zh-CN" dirty="0"/>
              <a:t>and Paraphrasing</a:t>
            </a:r>
            <a:r>
              <a:rPr lang="zh-CN" altLang="en-US" dirty="0"/>
              <a:t> </a:t>
            </a:r>
            <a:r>
              <a:rPr lang="en-US" altLang="zh-CN" dirty="0"/>
              <a:t>techniques.</a:t>
            </a:r>
            <a:r>
              <a:rPr lang="zh-CN" altLang="en-US" dirty="0"/>
              <a:t> </a:t>
            </a:r>
            <a:r>
              <a:rPr lang="en-US" altLang="zh-CN" dirty="0"/>
              <a:t>Then,</a:t>
            </a:r>
            <a:r>
              <a:rPr lang="zh-CN" altLang="en-US" dirty="0"/>
              <a:t> </a:t>
            </a:r>
            <a:r>
              <a:rPr lang="en-US" altLang="zh-CN" dirty="0"/>
              <a:t>the prompt ranking under a Zero-shot Setting.</a:t>
            </a:r>
            <a:r>
              <a:rPr lang="zh-CN" altLang="en-US" dirty="0"/>
              <a:t> </a:t>
            </a:r>
            <a:r>
              <a:rPr lang="en-US" altLang="zh-CN" dirty="0"/>
              <a:t>And finally the</a:t>
            </a:r>
            <a:r>
              <a:rPr lang="zh-CN" altLang="en-US" dirty="0"/>
              <a:t> </a:t>
            </a:r>
            <a:r>
              <a:rPr lang="en-US" altLang="zh-CN" dirty="0"/>
              <a:t>Prompt Selection and Aggregation.</a:t>
            </a:r>
            <a:endParaRPr lang="en-US" altLang="en-US" dirty="0"/>
          </a:p>
        </p:txBody>
      </p:sp>
    </p:spTree>
    <p:extLst>
      <p:ext uri="{BB962C8B-B14F-4D97-AF65-F5344CB8AC3E}">
        <p14:creationId xmlns:p14="http://schemas.microsoft.com/office/powerpoint/2010/main" val="225476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a:t>
                </a:r>
                <a:r>
                  <a:rPr lang="en-US" altLang="zh-CN" dirty="0"/>
                  <a:t>,</a:t>
                </a:r>
                <a:r>
                  <a:rPr lang="zh-CN" altLang="en-US" dirty="0"/>
                  <a:t> </a:t>
                </a:r>
                <a:r>
                  <a:rPr lang="en-US" altLang="zh-CN" dirty="0"/>
                  <a:t>I’ll present the prompt generation,</a:t>
                </a:r>
                <a:r>
                  <a:rPr lang="zh-CN" altLang="en-US" dirty="0"/>
                  <a:t> </a:t>
                </a:r>
                <a:r>
                  <a:rPr lang="en-US" altLang="zh-CN" dirty="0"/>
                  <a:t>or the authors called Prompt Augmentation, in detail.</a:t>
                </a:r>
                <a:r>
                  <a:rPr lang="zh-CN" altLang="en-US" dirty="0"/>
                  <a:t> </a:t>
                </a:r>
                <a:r>
                  <a:rPr lang="en-US" altLang="zh-CN" dirty="0"/>
                  <a:t>The base prompt is </a:t>
                </a:r>
                <a:r>
                  <a:rPr lang="en-US" altLang="zh-CN" sz="1200" i="1" dirty="0">
                    <a:latin typeface="Arial" panose="020B0604020202020204" pitchFamily="34" charset="0"/>
                    <a:cs typeface="Arial" panose="020B0604020202020204" pitchFamily="34" charset="0"/>
                  </a:rPr>
                  <a:t>“</a:t>
                </a:r>
                <a:r>
                  <a:rPr lang="en-US" altLang="zh-CN" sz="1200" dirty="0">
                    <a:solidFill>
                      <a:srgbClr val="FF0000"/>
                    </a:solidFill>
                    <a:latin typeface="Arial" panose="020B0604020202020204" pitchFamily="34" charset="0"/>
                    <a:cs typeface="Arial" panose="020B0604020202020204" pitchFamily="34" charset="0"/>
                  </a:rPr>
                  <a:t>[</a:t>
                </a:r>
                <a:r>
                  <a:rPr lang="en-US" altLang="zh-CN" sz="1200" b="1" dirty="0">
                    <a:solidFill>
                      <a:srgbClr val="FF0000"/>
                    </a:solidFill>
                    <a:latin typeface="Arial" panose="020B0604020202020204" pitchFamily="34" charset="0"/>
                    <a:cs typeface="Arial" panose="020B0604020202020204" pitchFamily="34" charset="0"/>
                  </a:rPr>
                  <a:t>X</a:t>
                </a:r>
                <a:r>
                  <a:rPr lang="en-US" altLang="zh-CN" sz="1200" dirty="0">
                    <a:solidFill>
                      <a:srgbClr val="FF000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 sentence was </a:t>
                </a:r>
                <a:r>
                  <a:rPr lang="en-US" altLang="zh-CN" sz="1200" dirty="0">
                    <a:solidFill>
                      <a:srgbClr val="7030A0"/>
                    </a:solidFill>
                    <a:latin typeface="Arial" panose="020B0604020202020204" pitchFamily="34" charset="0"/>
                    <a:cs typeface="Arial" panose="020B0604020202020204" pitchFamily="34" charset="0"/>
                  </a:rPr>
                  <a:t>[</a:t>
                </a:r>
                <a:r>
                  <a:rPr lang="en-US" altLang="zh-CN" sz="1200" b="1" dirty="0">
                    <a:solidFill>
                      <a:srgbClr val="7030A0"/>
                    </a:solidFill>
                    <a:latin typeface="Arial" panose="020B0604020202020204" pitchFamily="34" charset="0"/>
                    <a:cs typeface="Arial" panose="020B0604020202020204" pitchFamily="34" charset="0"/>
                  </a:rPr>
                  <a:t>Y</a:t>
                </a:r>
                <a:r>
                  <a:rPr lang="en-US" altLang="zh-CN" sz="1200" dirty="0">
                    <a:solidFill>
                      <a:srgbClr val="7030A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endParaRPr lang="en-HK" altLang="zh-CN" dirty="0"/>
              </a:p>
              <a:p>
                <a:pPr eaLnBrk="1" hangingPunct="1">
                  <a:defRPr/>
                </a:pPr>
                <a:endParaRPr lang="en-HK"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The Positioning Technique</a:t>
                </a:r>
                <a:r>
                  <a:rPr lang="zh-CN" altLang="en-US" dirty="0"/>
                  <a:t> </a:t>
                </a:r>
                <a:r>
                  <a:rPr lang="en-US" altLang="zh-CN" dirty="0"/>
                  <a:t>is to place the prompt either before or after the given sentence.</a:t>
                </a:r>
                <a:r>
                  <a:rPr lang="zh-CN" altLang="en-US" dirty="0"/>
                  <a:t> </a:t>
                </a:r>
                <a:r>
                  <a:rPr lang="en-US" altLang="zh-CN" dirty="0"/>
                  <a:t>For</a:t>
                </a:r>
                <a:r>
                  <a:rPr lang="zh-CN" altLang="en-US" dirty="0"/>
                  <a:t> </a:t>
                </a:r>
                <a:r>
                  <a:rPr lang="en-US" altLang="zh-CN" dirty="0"/>
                  <a:t>example,</a:t>
                </a:r>
                <a:r>
                  <a:rPr lang="zh-CN" altLang="en-US" dirty="0"/>
                  <a:t> </a:t>
                </a:r>
                <a:r>
                  <a:rPr lang="en-US" altLang="zh-CN" sz="1200" dirty="0">
                    <a:latin typeface="Arial" panose="020B0604020202020204" pitchFamily="34" charset="0"/>
                    <a:cs typeface="Arial" panose="020B0604020202020204" pitchFamily="34" charset="0"/>
                  </a:rPr>
                  <a:t>“</a:t>
                </a:r>
                <a:r>
                  <a:rPr lang="en-HK" altLang="zh-CN" sz="1200" u="sng" dirty="0">
                    <a:latin typeface="Arial" panose="020B0604020202020204" pitchFamily="34" charset="0"/>
                    <a:cs typeface="Arial" panose="020B0604020202020204" pitchFamily="34" charset="0"/>
                  </a:rPr>
                  <a:t>The sentence was </a:t>
                </a:r>
                <a:r>
                  <a:rPr lang="en-US" altLang="zh-CN" sz="1200" u="sng" dirty="0">
                    <a:solidFill>
                      <a:srgbClr val="FF0000"/>
                    </a:solidFill>
                    <a:latin typeface="Arial" panose="020B0604020202020204" pitchFamily="34" charset="0"/>
                    <a:cs typeface="Arial" panose="020B0604020202020204" pitchFamily="34" charset="0"/>
                  </a:rPr>
                  <a:t>[</a:t>
                </a:r>
                <a:r>
                  <a:rPr lang="en-US" altLang="zh-CN" sz="1200" b="1" u="sng" dirty="0">
                    <a:solidFill>
                      <a:srgbClr val="FF0000"/>
                    </a:solidFill>
                    <a:latin typeface="Arial" panose="020B0604020202020204" pitchFamily="34" charset="0"/>
                    <a:cs typeface="Arial" panose="020B0604020202020204" pitchFamily="34" charset="0"/>
                  </a:rPr>
                  <a:t>X</a:t>
                </a:r>
                <a:r>
                  <a:rPr lang="en-US" altLang="zh-CN" sz="1200" u="sng" dirty="0">
                    <a:solidFill>
                      <a:srgbClr val="FF0000"/>
                    </a:solidFill>
                    <a:latin typeface="Arial" panose="020B0604020202020204" pitchFamily="34" charset="0"/>
                    <a:cs typeface="Arial" panose="020B0604020202020204" pitchFamily="34" charset="0"/>
                  </a:rPr>
                  <a:t>].</a:t>
                </a:r>
                <a:r>
                  <a:rPr lang="zh-CN" altLang="en-US" sz="1200" u="sng" dirty="0">
                    <a:solidFill>
                      <a:srgbClr val="FF0000"/>
                    </a:solidFill>
                    <a:latin typeface="Arial" panose="020B0604020202020204" pitchFamily="34" charset="0"/>
                    <a:cs typeface="Arial" panose="020B0604020202020204" pitchFamily="34" charset="0"/>
                  </a:rPr>
                  <a:t> </a:t>
                </a:r>
                <a:r>
                  <a:rPr lang="en-US" altLang="zh-CN" sz="1200" u="sng" dirty="0">
                    <a:solidFill>
                      <a:srgbClr val="7030A0"/>
                    </a:solidFill>
                    <a:latin typeface="Arial" panose="020B0604020202020204" pitchFamily="34" charset="0"/>
                    <a:cs typeface="Arial" panose="020B0604020202020204" pitchFamily="34" charset="0"/>
                  </a:rPr>
                  <a:t>[</a:t>
                </a:r>
                <a:r>
                  <a:rPr lang="en-US" altLang="zh-CN" sz="1200" b="1" u="sng" dirty="0">
                    <a:solidFill>
                      <a:srgbClr val="7030A0"/>
                    </a:solidFill>
                    <a:latin typeface="Arial" panose="020B0604020202020204" pitchFamily="34" charset="0"/>
                    <a:cs typeface="Arial" panose="020B0604020202020204" pitchFamily="34" charset="0"/>
                  </a:rPr>
                  <a:t>Y</a:t>
                </a:r>
                <a:r>
                  <a:rPr lang="en-US" altLang="zh-CN" sz="1200" u="sng" dirty="0">
                    <a:solidFill>
                      <a:srgbClr val="7030A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endParaRPr lang="en-HK" altLang="zh-CN" sz="1200" b="1" dirty="0">
                  <a:latin typeface="Arial" panose="020B0604020202020204" pitchFamily="34" charset="0"/>
                  <a:cs typeface="Arial" panose="020B0604020202020204" pitchFamily="34" charset="0"/>
                </a:endParaRPr>
              </a:p>
              <a:p>
                <a:pPr eaLnBrk="1" hangingPunct="1">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 Subordinate Technique</a:t>
                </a:r>
                <a:r>
                  <a:rPr lang="zh-CN" altLang="en-US" dirty="0"/>
                  <a:t> </a:t>
                </a:r>
                <a:r>
                  <a:rPr lang="en-US" altLang="zh-CN" dirty="0"/>
                  <a:t>is to </a:t>
                </a:r>
                <a:r>
                  <a:rPr lang="en-US" altLang="zh-CN" sz="1200" dirty="0">
                    <a:latin typeface="Arial" panose="020B0604020202020204" pitchFamily="34" charset="0"/>
                    <a:cs typeface="Arial" panose="020B0604020202020204" pitchFamily="34" charset="0"/>
                  </a:rPr>
                  <a:t>use subordinate conjunctions like “because” and “so” to join the prompt and the sentence.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 example,</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a:t>
                </a:r>
                <a:r>
                  <a:rPr lang="en-HK" altLang="zh-CN" sz="1200" b="1" u="sng" dirty="0">
                    <a:solidFill>
                      <a:srgbClr val="FF0000"/>
                    </a:solidFill>
                    <a:latin typeface="Arial" panose="020B0604020202020204" pitchFamily="34" charset="0"/>
                    <a:cs typeface="Arial" panose="020B0604020202020204" pitchFamily="34" charset="0"/>
                  </a:rPr>
                  <a:t>[X]</a:t>
                </a:r>
                <a:r>
                  <a:rPr lang="zh-CN" altLang="en-US" sz="1200" b="1" u="sng" dirty="0">
                    <a:solidFill>
                      <a:srgbClr val="FF0000"/>
                    </a:solidFill>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so</a:t>
                </a:r>
                <a:r>
                  <a:rPr lang="zh-CN" altLang="en-US" sz="1200" u="sng" dirty="0">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t</a:t>
                </a:r>
                <a:r>
                  <a:rPr lang="en-HK" altLang="zh-CN" sz="1200" u="sng" dirty="0">
                    <a:latin typeface="Arial" panose="020B0604020202020204" pitchFamily="34" charset="0"/>
                    <a:cs typeface="Arial" panose="020B0604020202020204" pitchFamily="34" charset="0"/>
                  </a:rPr>
                  <a:t>he sentence was </a:t>
                </a:r>
                <a:r>
                  <a:rPr lang="en-HK" altLang="zh-CN" sz="1200" b="1" u="sng" dirty="0">
                    <a:solidFill>
                      <a:srgbClr val="7030A0"/>
                    </a:solidFill>
                    <a:latin typeface="Arial" panose="020B0604020202020204" pitchFamily="34" charset="0"/>
                    <a:cs typeface="Arial" panose="020B0604020202020204" pitchFamily="34" charset="0"/>
                  </a:rPr>
                  <a:t>[Y]</a:t>
                </a:r>
                <a:r>
                  <a:rPr lang="en-HK"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or “</a:t>
                </a:r>
                <a:r>
                  <a:rPr lang="en-US" altLang="zh-CN" sz="1200" u="sng" dirty="0">
                    <a:latin typeface="Arial" panose="020B0604020202020204" pitchFamily="34" charset="0"/>
                    <a:cs typeface="Arial" panose="020B0604020202020204" pitchFamily="34" charset="0"/>
                  </a:rPr>
                  <a:t>T</a:t>
                </a:r>
                <a:r>
                  <a:rPr lang="en-HK" altLang="zh-CN" sz="1200" u="sng" dirty="0">
                    <a:latin typeface="Arial" panose="020B0604020202020204" pitchFamily="34" charset="0"/>
                    <a:cs typeface="Arial" panose="020B0604020202020204" pitchFamily="34" charset="0"/>
                  </a:rPr>
                  <a:t>he sentence was </a:t>
                </a:r>
                <a:r>
                  <a:rPr lang="en-HK" altLang="zh-CN" sz="1200" b="1" u="sng" dirty="0">
                    <a:solidFill>
                      <a:srgbClr val="7030A0"/>
                    </a:solidFill>
                    <a:latin typeface="Arial" panose="020B0604020202020204" pitchFamily="34" charset="0"/>
                    <a:cs typeface="Arial" panose="020B0604020202020204" pitchFamily="34" charset="0"/>
                  </a:rPr>
                  <a:t>[Y]</a:t>
                </a:r>
                <a:r>
                  <a:rPr lang="zh-CN" altLang="en-US" sz="1200" b="1" u="sng" dirty="0">
                    <a:solidFill>
                      <a:srgbClr val="7030A0"/>
                    </a:solidFill>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because</a:t>
                </a:r>
                <a:r>
                  <a:rPr lang="en-US" altLang="zh-CN" sz="1200" b="1" u="sng" dirty="0">
                    <a:solidFill>
                      <a:srgbClr val="7030A0"/>
                    </a:solidFill>
                    <a:latin typeface="Arial" panose="020B0604020202020204" pitchFamily="34" charset="0"/>
                    <a:cs typeface="Arial" panose="020B0604020202020204" pitchFamily="34" charset="0"/>
                  </a:rPr>
                  <a:t> </a:t>
                </a:r>
                <a:r>
                  <a:rPr lang="en-HK" altLang="zh-CN" sz="1200" b="1" u="sng" dirty="0">
                    <a:solidFill>
                      <a:srgbClr val="FF0000"/>
                    </a:solidFill>
                    <a:latin typeface="Arial" panose="020B0604020202020204" pitchFamily="34" charset="0"/>
                    <a:cs typeface="Arial" panose="020B0604020202020204" pitchFamily="34" charset="0"/>
                  </a:rPr>
                  <a:t>[X]</a:t>
                </a:r>
                <a:r>
                  <a:rPr lang="en-US" altLang="zh-CN" sz="1200" dirty="0">
                    <a:latin typeface="Arial" panose="020B0604020202020204" pitchFamily="34" charset="0"/>
                    <a:cs typeface="Arial" panose="020B0604020202020204" pitchFamily="34" charset="0"/>
                  </a:rPr>
                  <a:t>”</a:t>
                </a:r>
                <a:endParaRPr lang="en-HK"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latin typeface="Arial" panose="020B0604020202020204" pitchFamily="34" charset="0"/>
                    <a:cs typeface="Arial" panose="020B0604020202020204" pitchFamily="34" charset="0"/>
                  </a:rPr>
                  <a:t>The paraphrasing technique is to use the Synonym Replacement (SR)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the base prompt </a:t>
                </a:r>
                <a14:m>
                  <m:oMath xmlns:m="http://schemas.openxmlformats.org/officeDocument/2006/math">
                    <m:sSub>
                      <m:sSubPr>
                        <m:ctrlPr>
                          <a:rPr lang="en-US" altLang="zh-CN" sz="1200" i="1" smtClean="0">
                            <a:latin typeface="Cambria Math" panose="02040503050406030204" pitchFamily="18" charset="0"/>
                            <a:cs typeface="Arial" panose="020B0604020202020204" pitchFamily="34" charset="0"/>
                          </a:rPr>
                        </m:ctrlPr>
                      </m:sSubPr>
                      <m:e>
                        <m:r>
                          <a:rPr lang="en-US" altLang="zh-CN" sz="1200" i="1">
                            <a:latin typeface="Cambria Math" panose="02040503050406030204" pitchFamily="18" charset="0"/>
                            <a:cs typeface="Arial" panose="020B0604020202020204" pitchFamily="34" charset="0"/>
                          </a:rPr>
                          <m:t>𝐵</m:t>
                        </m:r>
                      </m:e>
                      <m:sub>
                        <m:r>
                          <a:rPr lang="en-US" altLang="zh-CN" sz="1200" i="1">
                            <a:latin typeface="Cambria Math" panose="02040503050406030204" pitchFamily="18" charset="0"/>
                            <a:cs typeface="Arial" panose="020B0604020202020204" pitchFamily="34" charset="0"/>
                          </a:rPr>
                          <m:t>𝑝</m:t>
                        </m:r>
                      </m:sub>
                    </m:sSub>
                  </m:oMath>
                </a14:m>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They applied another Pre-trained MLM model</a:t>
                </a:r>
                <a:r>
                  <a:rPr lang="zh-CN" altLang="en-US" sz="1200" dirty="0">
                    <a:latin typeface="Arial" panose="020B0604020202020204" pitchFamily="34" charset="0"/>
                    <a:cs typeface="Arial" panose="020B0604020202020204" pitchFamily="34" charset="0"/>
                  </a:rPr>
                  <a:t> </a:t>
                </a:r>
                <a14:m>
                  <m:oMath xmlns:m="http://schemas.openxmlformats.org/officeDocument/2006/math">
                    <m:r>
                      <a:rPr lang="en-US" altLang="zh-CN" sz="1200" i="1" smtClean="0">
                        <a:latin typeface="Cambria Math" panose="02040503050406030204" pitchFamily="18" charset="0"/>
                        <a:ea typeface="Cambria Math" panose="02040503050406030204" pitchFamily="18" charset="0"/>
                        <a:cs typeface="Arial" panose="020B0604020202020204" pitchFamily="34" charset="0"/>
                      </a:rPr>
                      <m:t>ℒ</m:t>
                    </m:r>
                  </m:oMath>
                </a14:m>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predict possible word change given a randomly selected sentence</a:t>
                </a:r>
                <a:r>
                  <a:rPr lang="zh-CN" altLang="en-US" sz="1200" dirty="0">
                    <a:latin typeface="Arial" panose="020B0604020202020204" pitchFamily="34" charset="0"/>
                    <a:cs typeface="Arial" panose="020B0604020202020204" pitchFamily="34" charset="0"/>
                  </a:rPr>
                  <a:t> </a:t>
                </a:r>
                <a:r>
                  <a:rPr lang="en-US" altLang="zh-CN" sz="1200" b="1" dirty="0">
                    <a:solidFill>
                      <a:srgbClr val="FF0000"/>
                    </a:solidFill>
                    <a:latin typeface="Arial" panose="020B0604020202020204" pitchFamily="34" charset="0"/>
                    <a:cs typeface="Arial" panose="020B0604020202020204" pitchFamily="34" charset="0"/>
                  </a:rPr>
                  <a:t>[X]</a:t>
                </a:r>
                <a:r>
                  <a:rPr lang="zh-CN" altLang="en-US" sz="1200" b="1"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from the corpus.</a:t>
                </a:r>
                <a:r>
                  <a:rPr lang="zh-CN" altLang="en-US" sz="1200" b="0" baseline="0" dirty="0">
                    <a:solidFill>
                      <a:srgbClr val="FF0000"/>
                    </a:solidFill>
                    <a:latin typeface="Arial" panose="020B0604020202020204" pitchFamily="34" charset="0"/>
                    <a:cs typeface="Arial" panose="020B0604020202020204" pitchFamily="34" charset="0"/>
                  </a:rPr>
                  <a:t> </a:t>
                </a:r>
                <a:r>
                  <a:rPr lang="en-US" altLang="zh-CN" sz="1200" b="0" baseline="0" dirty="0">
                    <a:solidFill>
                      <a:srgbClr val="FF0000"/>
                    </a:solidFill>
                    <a:latin typeface="Arial" panose="020B0604020202020204" pitchFamily="34" charset="0"/>
                    <a:cs typeface="Arial" panose="020B0604020202020204" pitchFamily="34" charset="0"/>
                  </a:rPr>
                  <a:t>They applied this method by </a:t>
                </a:r>
                <a:r>
                  <a:rPr lang="en-HK" altLang="zh-CN" sz="1200" b="0" baseline="0" dirty="0">
                    <a:solidFill>
                      <a:schemeClr val="tx1"/>
                    </a:solidFill>
                    <a:latin typeface="Arial" panose="020B0604020202020204" pitchFamily="34" charset="0"/>
                    <a:cs typeface="Arial" panose="020B0604020202020204" pitchFamily="34" charset="0"/>
                  </a:rPr>
                  <a:t>m</a:t>
                </a:r>
                <a:r>
                  <a:rPr lang="en-HK" altLang="zh-CN" sz="1200" dirty="0">
                    <a:latin typeface="Arial" panose="020B0604020202020204" pitchFamily="34" charset="0"/>
                    <a:cs typeface="Arial" panose="020B0604020202020204" pitchFamily="34" charset="0"/>
                  </a:rPr>
                  <a:t>asking the replaceable tokens from the base prompt one at a time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Here,</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used 30</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candidates for each word.</a:t>
                </a:r>
                <a:endParaRPr lang="en-HK"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a:solidFill>
                    <a:srgbClr val="FF0000"/>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en-US" dirty="0"/>
              </a:p>
              <a:p>
                <a:pPr eaLnBrk="1" hangingPunct="1">
                  <a:defRPr/>
                </a:pPr>
                <a:endParaRPr lang="en-US" altLang="en-US" dirty="0"/>
              </a:p>
              <a:p>
                <a:pPr eaLnBrk="1" hangingPunct="1">
                  <a:defRPr/>
                </a:pPr>
                <a:endParaRPr lang="en-US" altLang="en-US" dirty="0"/>
              </a:p>
            </p:txBody>
          </p:sp>
        </mc:Choice>
        <mc:Fallback xmlns="">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a:t>
                </a:r>
                <a:r>
                  <a:rPr lang="en-US" altLang="zh-CN" dirty="0"/>
                  <a:t>,</a:t>
                </a:r>
                <a:r>
                  <a:rPr lang="zh-CN" altLang="en-US" dirty="0"/>
                  <a:t> </a:t>
                </a:r>
                <a:r>
                  <a:rPr lang="en-US" altLang="zh-CN" dirty="0"/>
                  <a:t>I’ll present the prompt generation,</a:t>
                </a:r>
                <a:r>
                  <a:rPr lang="zh-CN" altLang="en-US" dirty="0"/>
                  <a:t> </a:t>
                </a:r>
                <a:r>
                  <a:rPr lang="en-US" altLang="zh-CN" dirty="0"/>
                  <a:t>or the authors called Prompt Augmentation, in detail.</a:t>
                </a:r>
                <a:r>
                  <a:rPr lang="zh-CN" altLang="en-US" dirty="0"/>
                  <a:t> </a:t>
                </a:r>
                <a:r>
                  <a:rPr lang="en-US" altLang="zh-CN" dirty="0"/>
                  <a:t>The base prompt is </a:t>
                </a:r>
                <a:r>
                  <a:rPr lang="en-US" altLang="zh-CN" sz="1200" i="1" dirty="0">
                    <a:latin typeface="Arial" panose="020B0604020202020204" pitchFamily="34" charset="0"/>
                    <a:cs typeface="Arial" panose="020B0604020202020204" pitchFamily="34" charset="0"/>
                  </a:rPr>
                  <a:t>“</a:t>
                </a:r>
                <a:r>
                  <a:rPr lang="en-US" altLang="zh-CN" sz="1200" dirty="0">
                    <a:solidFill>
                      <a:srgbClr val="FF0000"/>
                    </a:solidFill>
                    <a:latin typeface="Arial" panose="020B0604020202020204" pitchFamily="34" charset="0"/>
                    <a:cs typeface="Arial" panose="020B0604020202020204" pitchFamily="34" charset="0"/>
                  </a:rPr>
                  <a:t>[</a:t>
                </a:r>
                <a:r>
                  <a:rPr lang="en-US" altLang="zh-CN" sz="1200" b="1" dirty="0">
                    <a:solidFill>
                      <a:srgbClr val="FF0000"/>
                    </a:solidFill>
                    <a:latin typeface="Arial" panose="020B0604020202020204" pitchFamily="34" charset="0"/>
                    <a:cs typeface="Arial" panose="020B0604020202020204" pitchFamily="34" charset="0"/>
                  </a:rPr>
                  <a:t>X</a:t>
                </a:r>
                <a:r>
                  <a:rPr lang="en-US" altLang="zh-CN" sz="1200" dirty="0">
                    <a:solidFill>
                      <a:srgbClr val="FF000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 sentence was </a:t>
                </a:r>
                <a:r>
                  <a:rPr lang="en-US" altLang="zh-CN" sz="1200" dirty="0">
                    <a:solidFill>
                      <a:srgbClr val="7030A0"/>
                    </a:solidFill>
                    <a:latin typeface="Arial" panose="020B0604020202020204" pitchFamily="34" charset="0"/>
                    <a:cs typeface="Arial" panose="020B0604020202020204" pitchFamily="34" charset="0"/>
                  </a:rPr>
                  <a:t>[</a:t>
                </a:r>
                <a:r>
                  <a:rPr lang="en-US" altLang="zh-CN" sz="1200" b="1" dirty="0">
                    <a:solidFill>
                      <a:srgbClr val="7030A0"/>
                    </a:solidFill>
                    <a:latin typeface="Arial" panose="020B0604020202020204" pitchFamily="34" charset="0"/>
                    <a:cs typeface="Arial" panose="020B0604020202020204" pitchFamily="34" charset="0"/>
                  </a:rPr>
                  <a:t>Y</a:t>
                </a:r>
                <a:r>
                  <a:rPr lang="en-US" altLang="zh-CN" sz="1200" dirty="0">
                    <a:solidFill>
                      <a:srgbClr val="7030A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endParaRPr lang="en-HK" altLang="zh-CN" dirty="0"/>
              </a:p>
              <a:p>
                <a:pPr eaLnBrk="1" hangingPunct="1">
                  <a:defRPr/>
                </a:pPr>
                <a:endParaRPr lang="en-HK"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The Positioning Technique</a:t>
                </a:r>
                <a:r>
                  <a:rPr lang="zh-CN" altLang="en-US" dirty="0"/>
                  <a:t> </a:t>
                </a:r>
                <a:r>
                  <a:rPr lang="en-US" altLang="zh-CN" dirty="0"/>
                  <a:t>is to place the prompt either before or after the given sentence.</a:t>
                </a:r>
                <a:r>
                  <a:rPr lang="zh-CN" altLang="en-US" dirty="0"/>
                  <a:t> </a:t>
                </a:r>
                <a:r>
                  <a:rPr lang="en-US" altLang="zh-CN" dirty="0"/>
                  <a:t>For</a:t>
                </a:r>
                <a:r>
                  <a:rPr lang="zh-CN" altLang="en-US" dirty="0"/>
                  <a:t> </a:t>
                </a:r>
                <a:r>
                  <a:rPr lang="en-US" altLang="zh-CN" dirty="0"/>
                  <a:t>example,</a:t>
                </a:r>
                <a:r>
                  <a:rPr lang="zh-CN" altLang="en-US" dirty="0"/>
                  <a:t> </a:t>
                </a:r>
                <a:r>
                  <a:rPr lang="en-US" altLang="zh-CN" sz="1200" dirty="0">
                    <a:latin typeface="Arial" panose="020B0604020202020204" pitchFamily="34" charset="0"/>
                    <a:cs typeface="Arial" panose="020B0604020202020204" pitchFamily="34" charset="0"/>
                  </a:rPr>
                  <a:t>“</a:t>
                </a:r>
                <a:r>
                  <a:rPr lang="en-HK" altLang="zh-CN" sz="1200" u="sng" dirty="0">
                    <a:latin typeface="Arial" panose="020B0604020202020204" pitchFamily="34" charset="0"/>
                    <a:cs typeface="Arial" panose="020B0604020202020204" pitchFamily="34" charset="0"/>
                  </a:rPr>
                  <a:t>The sentence was </a:t>
                </a:r>
                <a:r>
                  <a:rPr lang="en-US" altLang="zh-CN" sz="1200" u="sng" dirty="0">
                    <a:solidFill>
                      <a:srgbClr val="FF0000"/>
                    </a:solidFill>
                    <a:latin typeface="Arial" panose="020B0604020202020204" pitchFamily="34" charset="0"/>
                    <a:cs typeface="Arial" panose="020B0604020202020204" pitchFamily="34" charset="0"/>
                  </a:rPr>
                  <a:t>[</a:t>
                </a:r>
                <a:r>
                  <a:rPr lang="en-US" altLang="zh-CN" sz="1200" b="1" u="sng" dirty="0">
                    <a:solidFill>
                      <a:srgbClr val="FF0000"/>
                    </a:solidFill>
                    <a:latin typeface="Arial" panose="020B0604020202020204" pitchFamily="34" charset="0"/>
                    <a:cs typeface="Arial" panose="020B0604020202020204" pitchFamily="34" charset="0"/>
                  </a:rPr>
                  <a:t>X</a:t>
                </a:r>
                <a:r>
                  <a:rPr lang="en-US" altLang="zh-CN" sz="1200" u="sng" dirty="0">
                    <a:solidFill>
                      <a:srgbClr val="FF0000"/>
                    </a:solidFill>
                    <a:latin typeface="Arial" panose="020B0604020202020204" pitchFamily="34" charset="0"/>
                    <a:cs typeface="Arial" panose="020B0604020202020204" pitchFamily="34" charset="0"/>
                  </a:rPr>
                  <a:t>].</a:t>
                </a:r>
                <a:r>
                  <a:rPr lang="zh-CN" altLang="en-US" sz="1200" u="sng" dirty="0">
                    <a:solidFill>
                      <a:srgbClr val="FF0000"/>
                    </a:solidFill>
                    <a:latin typeface="Arial" panose="020B0604020202020204" pitchFamily="34" charset="0"/>
                    <a:cs typeface="Arial" panose="020B0604020202020204" pitchFamily="34" charset="0"/>
                  </a:rPr>
                  <a:t> </a:t>
                </a:r>
                <a:r>
                  <a:rPr lang="en-US" altLang="zh-CN" sz="1200" u="sng" dirty="0">
                    <a:solidFill>
                      <a:srgbClr val="7030A0"/>
                    </a:solidFill>
                    <a:latin typeface="Arial" panose="020B0604020202020204" pitchFamily="34" charset="0"/>
                    <a:cs typeface="Arial" panose="020B0604020202020204" pitchFamily="34" charset="0"/>
                  </a:rPr>
                  <a:t>[</a:t>
                </a:r>
                <a:r>
                  <a:rPr lang="en-US" altLang="zh-CN" sz="1200" b="1" u="sng" dirty="0">
                    <a:solidFill>
                      <a:srgbClr val="7030A0"/>
                    </a:solidFill>
                    <a:latin typeface="Arial" panose="020B0604020202020204" pitchFamily="34" charset="0"/>
                    <a:cs typeface="Arial" panose="020B0604020202020204" pitchFamily="34" charset="0"/>
                  </a:rPr>
                  <a:t>Y</a:t>
                </a:r>
                <a:r>
                  <a:rPr lang="en-US" altLang="zh-CN" sz="1200" u="sng" dirty="0">
                    <a:solidFill>
                      <a:srgbClr val="7030A0"/>
                    </a:solidFill>
                    <a:latin typeface="Arial" panose="020B0604020202020204" pitchFamily="34" charset="0"/>
                    <a:cs typeface="Arial" panose="020B0604020202020204" pitchFamily="34" charset="0"/>
                  </a:rPr>
                  <a:t>]</a:t>
                </a:r>
                <a:r>
                  <a:rPr lang="en-US" altLang="zh-CN" sz="1200" dirty="0">
                    <a:latin typeface="Arial" panose="020B0604020202020204" pitchFamily="34" charset="0"/>
                    <a:cs typeface="Arial" panose="020B0604020202020204" pitchFamily="34" charset="0"/>
                  </a:rPr>
                  <a:t>”</a:t>
                </a:r>
                <a:endParaRPr lang="en-HK" altLang="zh-CN" sz="1200" b="1" dirty="0">
                  <a:latin typeface="Arial" panose="020B0604020202020204" pitchFamily="34" charset="0"/>
                  <a:cs typeface="Arial" panose="020B0604020202020204" pitchFamily="34" charset="0"/>
                </a:endParaRPr>
              </a:p>
              <a:p>
                <a:pPr eaLnBrk="1" hangingPunct="1">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 Subordinate Technique</a:t>
                </a:r>
                <a:r>
                  <a:rPr lang="zh-CN" altLang="en-US" dirty="0"/>
                  <a:t> </a:t>
                </a:r>
                <a:r>
                  <a:rPr lang="en-US" altLang="zh-CN" dirty="0"/>
                  <a:t>is to </a:t>
                </a:r>
                <a:r>
                  <a:rPr lang="en-US" altLang="zh-CN" sz="1200" dirty="0">
                    <a:latin typeface="Arial" panose="020B0604020202020204" pitchFamily="34" charset="0"/>
                    <a:cs typeface="Arial" panose="020B0604020202020204" pitchFamily="34" charset="0"/>
                  </a:rPr>
                  <a:t>use subordinate conjunctions like “because” and “so” to join the prompt and the sentence.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 example,</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a:t>
                </a:r>
                <a:r>
                  <a:rPr lang="en-HK" altLang="zh-CN" sz="1200" b="1" u="sng" dirty="0">
                    <a:solidFill>
                      <a:srgbClr val="FF0000"/>
                    </a:solidFill>
                    <a:latin typeface="Arial" panose="020B0604020202020204" pitchFamily="34" charset="0"/>
                    <a:cs typeface="Arial" panose="020B0604020202020204" pitchFamily="34" charset="0"/>
                  </a:rPr>
                  <a:t>[X]</a:t>
                </a:r>
                <a:r>
                  <a:rPr lang="zh-CN" altLang="en-US" sz="1200" b="1" u="sng" dirty="0">
                    <a:solidFill>
                      <a:srgbClr val="FF0000"/>
                    </a:solidFill>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so</a:t>
                </a:r>
                <a:r>
                  <a:rPr lang="zh-CN" altLang="en-US" sz="1200" u="sng" dirty="0">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t</a:t>
                </a:r>
                <a:r>
                  <a:rPr lang="en-HK" altLang="zh-CN" sz="1200" u="sng" dirty="0">
                    <a:latin typeface="Arial" panose="020B0604020202020204" pitchFamily="34" charset="0"/>
                    <a:cs typeface="Arial" panose="020B0604020202020204" pitchFamily="34" charset="0"/>
                  </a:rPr>
                  <a:t>he sentence was </a:t>
                </a:r>
                <a:r>
                  <a:rPr lang="en-HK" altLang="zh-CN" sz="1200" b="1" u="sng" dirty="0">
                    <a:solidFill>
                      <a:srgbClr val="7030A0"/>
                    </a:solidFill>
                    <a:latin typeface="Arial" panose="020B0604020202020204" pitchFamily="34" charset="0"/>
                    <a:cs typeface="Arial" panose="020B0604020202020204" pitchFamily="34" charset="0"/>
                  </a:rPr>
                  <a:t>[Y]</a:t>
                </a:r>
                <a:r>
                  <a:rPr lang="en-HK"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or “</a:t>
                </a:r>
                <a:r>
                  <a:rPr lang="en-US" altLang="zh-CN" sz="1200" u="sng" dirty="0">
                    <a:latin typeface="Arial" panose="020B0604020202020204" pitchFamily="34" charset="0"/>
                    <a:cs typeface="Arial" panose="020B0604020202020204" pitchFamily="34" charset="0"/>
                  </a:rPr>
                  <a:t>T</a:t>
                </a:r>
                <a:r>
                  <a:rPr lang="en-HK" altLang="zh-CN" sz="1200" u="sng" dirty="0">
                    <a:latin typeface="Arial" panose="020B0604020202020204" pitchFamily="34" charset="0"/>
                    <a:cs typeface="Arial" panose="020B0604020202020204" pitchFamily="34" charset="0"/>
                  </a:rPr>
                  <a:t>he sentence was </a:t>
                </a:r>
                <a:r>
                  <a:rPr lang="en-HK" altLang="zh-CN" sz="1200" b="1" u="sng" dirty="0">
                    <a:solidFill>
                      <a:srgbClr val="7030A0"/>
                    </a:solidFill>
                    <a:latin typeface="Arial" panose="020B0604020202020204" pitchFamily="34" charset="0"/>
                    <a:cs typeface="Arial" panose="020B0604020202020204" pitchFamily="34" charset="0"/>
                  </a:rPr>
                  <a:t>[Y]</a:t>
                </a:r>
                <a:r>
                  <a:rPr lang="zh-CN" altLang="en-US" sz="1200" b="1" u="sng" dirty="0">
                    <a:solidFill>
                      <a:srgbClr val="7030A0"/>
                    </a:solidFill>
                    <a:latin typeface="Arial" panose="020B0604020202020204" pitchFamily="34" charset="0"/>
                    <a:cs typeface="Arial" panose="020B0604020202020204" pitchFamily="34" charset="0"/>
                  </a:rPr>
                  <a:t> </a:t>
                </a:r>
                <a:r>
                  <a:rPr lang="en-US" altLang="zh-CN" sz="1200" u="sng" dirty="0">
                    <a:latin typeface="Arial" panose="020B0604020202020204" pitchFamily="34" charset="0"/>
                    <a:cs typeface="Arial" panose="020B0604020202020204" pitchFamily="34" charset="0"/>
                  </a:rPr>
                  <a:t>because</a:t>
                </a:r>
                <a:r>
                  <a:rPr lang="en-US" altLang="zh-CN" sz="1200" b="1" u="sng" dirty="0">
                    <a:solidFill>
                      <a:srgbClr val="7030A0"/>
                    </a:solidFill>
                    <a:latin typeface="Arial" panose="020B0604020202020204" pitchFamily="34" charset="0"/>
                    <a:cs typeface="Arial" panose="020B0604020202020204" pitchFamily="34" charset="0"/>
                  </a:rPr>
                  <a:t> </a:t>
                </a:r>
                <a:r>
                  <a:rPr lang="en-HK" altLang="zh-CN" sz="1200" b="1" u="sng" dirty="0">
                    <a:solidFill>
                      <a:srgbClr val="FF0000"/>
                    </a:solidFill>
                    <a:latin typeface="Arial" panose="020B0604020202020204" pitchFamily="34" charset="0"/>
                    <a:cs typeface="Arial" panose="020B0604020202020204" pitchFamily="34" charset="0"/>
                  </a:rPr>
                  <a:t>[X]</a:t>
                </a:r>
                <a:r>
                  <a:rPr lang="en-US" altLang="zh-CN" sz="1200" dirty="0">
                    <a:latin typeface="Arial" panose="020B0604020202020204" pitchFamily="34" charset="0"/>
                    <a:cs typeface="Arial" panose="020B0604020202020204" pitchFamily="34" charset="0"/>
                  </a:rPr>
                  <a:t>”</a:t>
                </a:r>
                <a:endParaRPr lang="en-HK"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latin typeface="Arial" panose="020B0604020202020204" pitchFamily="34" charset="0"/>
                    <a:cs typeface="Arial" panose="020B0604020202020204" pitchFamily="34" charset="0"/>
                  </a:rPr>
                  <a:t>The paraphrasing technique is to use the Synonym Replacement (SR)</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the base prompt </a:t>
                </a:r>
                <a:r>
                  <a:rPr lang="en-US" altLang="zh-CN" sz="1200" i="0">
                    <a:latin typeface="Cambria Math" panose="02040503050406030204" pitchFamily="18" charset="0"/>
                    <a:cs typeface="Arial" panose="020B0604020202020204" pitchFamily="34" charset="0"/>
                  </a:rPr>
                  <a:t>𝐵_𝑝</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They applied another Pre-trained MLM model</a:t>
                </a:r>
                <a:r>
                  <a:rPr lang="zh-CN" altLang="en-US" sz="1200" dirty="0">
                    <a:latin typeface="Arial" panose="020B0604020202020204" pitchFamily="34" charset="0"/>
                    <a:cs typeface="Arial" panose="020B0604020202020204" pitchFamily="34" charset="0"/>
                  </a:rPr>
                  <a:t> </a:t>
                </a:r>
                <a:r>
                  <a:rPr lang="en-US" altLang="zh-CN" sz="1200" i="0">
                    <a:latin typeface="Cambria Math" panose="02040503050406030204" pitchFamily="18" charset="0"/>
                    <a:ea typeface="Cambria Math" panose="02040503050406030204" pitchFamily="18" charset="0"/>
                    <a:cs typeface="Arial" panose="020B0604020202020204" pitchFamily="34" charset="0"/>
                  </a:rPr>
                  <a:t>ℒ</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predict possible word change given a randomly selected sentence</a:t>
                </a:r>
                <a:r>
                  <a:rPr lang="zh-CN" altLang="en-US" sz="1200" dirty="0">
                    <a:latin typeface="Arial" panose="020B0604020202020204" pitchFamily="34" charset="0"/>
                    <a:cs typeface="Arial" panose="020B0604020202020204" pitchFamily="34" charset="0"/>
                  </a:rPr>
                  <a:t> </a:t>
                </a:r>
                <a:r>
                  <a:rPr lang="en-US" altLang="zh-CN" sz="1200" b="1" dirty="0">
                    <a:solidFill>
                      <a:srgbClr val="FF0000"/>
                    </a:solidFill>
                    <a:latin typeface="Arial" panose="020B0604020202020204" pitchFamily="34" charset="0"/>
                    <a:cs typeface="Arial" panose="020B0604020202020204" pitchFamily="34" charset="0"/>
                  </a:rPr>
                  <a:t>[X]</a:t>
                </a:r>
                <a:r>
                  <a:rPr lang="zh-CN" altLang="en-US" sz="1200" b="1" dirty="0">
                    <a:solidFill>
                      <a:srgbClr val="FF0000"/>
                    </a:solidFill>
                    <a:latin typeface="Arial" panose="020B0604020202020204" pitchFamily="34" charset="0"/>
                    <a:cs typeface="Arial" panose="020B0604020202020204" pitchFamily="34" charset="0"/>
                  </a:rPr>
                  <a:t> </a:t>
                </a:r>
                <a:r>
                  <a:rPr lang="en-US" altLang="zh-CN" sz="1200" b="0" dirty="0">
                    <a:solidFill>
                      <a:srgbClr val="FF0000"/>
                    </a:solidFill>
                    <a:latin typeface="Arial" panose="020B0604020202020204" pitchFamily="34" charset="0"/>
                    <a:cs typeface="Arial" panose="020B0604020202020204" pitchFamily="34" charset="0"/>
                  </a:rPr>
                  <a:t>from the corpus.</a:t>
                </a:r>
                <a:r>
                  <a:rPr lang="zh-CN" altLang="en-US" sz="1200" b="0" baseline="0" dirty="0">
                    <a:solidFill>
                      <a:srgbClr val="FF0000"/>
                    </a:solidFill>
                    <a:latin typeface="Arial" panose="020B0604020202020204" pitchFamily="34" charset="0"/>
                    <a:cs typeface="Arial" panose="020B0604020202020204" pitchFamily="34" charset="0"/>
                  </a:rPr>
                  <a:t> </a:t>
                </a:r>
                <a:r>
                  <a:rPr lang="en-US" altLang="zh-CN" sz="1200" b="0" baseline="0" dirty="0">
                    <a:solidFill>
                      <a:srgbClr val="FF0000"/>
                    </a:solidFill>
                    <a:latin typeface="Arial" panose="020B0604020202020204" pitchFamily="34" charset="0"/>
                    <a:cs typeface="Arial" panose="020B0604020202020204" pitchFamily="34" charset="0"/>
                  </a:rPr>
                  <a:t>They applied this method by </a:t>
                </a:r>
                <a:r>
                  <a:rPr lang="en-HK" altLang="zh-CN" sz="1200" b="0" baseline="0" dirty="0">
                    <a:solidFill>
                      <a:schemeClr val="tx1"/>
                    </a:solidFill>
                    <a:latin typeface="Arial" panose="020B0604020202020204" pitchFamily="34" charset="0"/>
                    <a:cs typeface="Arial" panose="020B0604020202020204" pitchFamily="34" charset="0"/>
                  </a:rPr>
                  <a:t>m</a:t>
                </a:r>
                <a:r>
                  <a:rPr lang="en-HK" altLang="zh-CN" sz="1200" dirty="0">
                    <a:latin typeface="Arial" panose="020B0604020202020204" pitchFamily="34" charset="0"/>
                    <a:cs typeface="Arial" panose="020B0604020202020204" pitchFamily="34" charset="0"/>
                  </a:rPr>
                  <a:t>asking the replaceable tokens from the base prompt one at a time</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Here,</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used 30</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candidates for each word.</a:t>
                </a:r>
                <a:endParaRPr lang="en-HK"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a:solidFill>
                    <a:srgbClr val="FF0000"/>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Arial" panose="020B0604020202020204" pitchFamily="34" charset="0"/>
                  <a:cs typeface="Arial" panose="020B0604020202020204" pitchFamily="34" charset="0"/>
                </a:endParaRPr>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en-US" dirty="0"/>
              </a:p>
              <a:p>
                <a:pPr eaLnBrk="1" hangingPunct="1">
                  <a:defRPr/>
                </a:pPr>
                <a:endParaRPr lang="en-US" altLang="en-US" dirty="0"/>
              </a:p>
              <a:p>
                <a:pPr eaLnBrk="1" hangingPunct="1">
                  <a:defRPr/>
                </a:pPr>
                <a:endParaRPr lang="en-US" altLang="en-US" dirty="0"/>
              </a:p>
            </p:txBody>
          </p:sp>
        </mc:Fallback>
      </mc:AlternateContent>
    </p:spTree>
    <p:extLst>
      <p:ext uri="{BB962C8B-B14F-4D97-AF65-F5344CB8AC3E}">
        <p14:creationId xmlns:p14="http://schemas.microsoft.com/office/powerpoint/2010/main" val="320414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next step is the prompt ranking</a:t>
                </a:r>
                <a:r>
                  <a:rPr lang="zh-CN" altLang="en-US" dirty="0"/>
                  <a:t> </a:t>
                </a:r>
                <a:r>
                  <a:rPr lang="en-US" altLang="zh-CN" dirty="0"/>
                  <a:t>under a zero-shot setting.</a:t>
                </a:r>
                <a:r>
                  <a:rPr lang="zh-CN" altLang="en-US" dirty="0"/>
                  <a:t> </a:t>
                </a:r>
                <a:endParaRPr lang="en-HK" altLang="zh-CN" dirty="0"/>
              </a:p>
              <a:p>
                <a:pPr eaLnBrk="1" hangingPunct="1">
                  <a:defRPr/>
                </a:pPr>
                <a:endParaRPr lang="en-HK"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 assumption is that </a:t>
                </a:r>
                <a:r>
                  <a:rPr lang="en-HK" altLang="zh-CN" sz="1200" dirty="0">
                    <a:latin typeface="Arial" panose="020B0604020202020204" pitchFamily="34" charset="0"/>
                    <a:cs typeface="Arial" panose="020B0604020202020204" pitchFamily="34" charset="0"/>
                  </a:rPr>
                  <a:t>high-quality prompt</a:t>
                </a:r>
                <a:r>
                  <a:rPr lang="zh-CN" altLang="en-US" sz="1200" dirty="0">
                    <a:latin typeface="Arial" panose="020B0604020202020204" pitchFamily="34" charset="0"/>
                    <a:cs typeface="Arial" panose="020B0604020202020204" pitchFamily="34" charset="0"/>
                  </a:rPr>
                  <a:t> </a:t>
                </a:r>
                <a14:m>
                  <m:oMath xmlns:m="http://schemas.openxmlformats.org/officeDocument/2006/math">
                    <m:r>
                      <a:rPr lang="en-US" altLang="zh-CN" sz="1200" i="1" dirty="0">
                        <a:latin typeface="Cambria Math" panose="02040503050406030204" pitchFamily="18" charset="0"/>
                        <a:cs typeface="Arial" panose="020B0604020202020204" pitchFamily="34" charset="0"/>
                      </a:rPr>
                      <m:t>𝑃</m:t>
                    </m:r>
                  </m:oMath>
                </a14:m>
                <a:r>
                  <a:rPr lang="en-HK" altLang="zh-CN"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number</a:t>
                </a:r>
                <a:r>
                  <a:rPr lang="zh-CN" altLang="en-US" sz="12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𝑆</m:t>
                        </m:r>
                      </m:e>
                      <m:sub>
                        <m:r>
                          <a:rPr lang="en-US" altLang="zh-CN" sz="1200" i="1">
                            <a:latin typeface="Cambria Math" panose="02040503050406030204" pitchFamily="18" charset="0"/>
                          </a:rPr>
                          <m:t>𝑊</m:t>
                        </m:r>
                      </m:sub>
                    </m:sSub>
                  </m:oMath>
                </a14:m>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should be more sensitive to changing certain keywords</a:t>
                </a:r>
                <a:r>
                  <a:rPr lang="zh-CN" altLang="en-US" sz="1200" dirty="0">
                    <a:latin typeface="Arial" panose="020B0604020202020204" pitchFamily="34" charset="0"/>
                    <a:cs typeface="Arial" panose="020B0604020202020204" pitchFamily="34" charset="0"/>
                  </a:rPr>
                  <a:t> </a:t>
                </a:r>
                <a14:m>
                  <m:oMath xmlns:m="http://schemas.openxmlformats.org/officeDocument/2006/math">
                    <m:r>
                      <a:rPr lang="en-HK" altLang="zh-CN" sz="1200" i="1">
                        <a:latin typeface="Cambria Math" panose="02040503050406030204" pitchFamily="18" charset="0"/>
                        <a:ea typeface="Cambria Math" panose="02040503050406030204" pitchFamily="18" charset="0"/>
                        <a:cs typeface="Arial" panose="020B0604020202020204" pitchFamily="34" charset="0"/>
                      </a:rPr>
                      <m:t>𝒱</m:t>
                    </m:r>
                  </m:oMath>
                </a14:m>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Key token </a:t>
                </a:r>
                <a14:m>
                  <m:oMath xmlns:m="http://schemas.openxmlformats.org/officeDocument/2006/math">
                    <m:r>
                      <a:rPr lang="en-HK" altLang="zh-CN" sz="1200" i="1" smtClean="0">
                        <a:latin typeface="Cambria Math" panose="02040503050406030204" pitchFamily="18" charset="0"/>
                        <a:ea typeface="Cambria Math" panose="02040503050406030204" pitchFamily="18" charset="0"/>
                        <a:cs typeface="Arial" panose="020B0604020202020204" pitchFamily="34" charset="0"/>
                      </a:rPr>
                      <m:t>𝒱</m:t>
                    </m:r>
                  </m:oMath>
                </a14:m>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flips </a:t>
                </a:r>
                <a:r>
                  <a:rPr lang="en-HK" altLang="zh-CN" sz="1200" dirty="0" err="1">
                    <a:latin typeface="Arial" panose="020B0604020202020204" pitchFamily="34" charset="0"/>
                    <a:cs typeface="Arial" panose="020B0604020202020204" pitchFamily="34" charset="0"/>
                  </a:rPr>
                  <a:t>shouldlead</a:t>
                </a:r>
                <a:r>
                  <a:rPr lang="en-HK" altLang="zh-CN" sz="1200" dirty="0">
                    <a:latin typeface="Arial" panose="020B0604020202020204" pitchFamily="34" charset="0"/>
                    <a:cs typeface="Arial" panose="020B0604020202020204" pitchFamily="34" charset="0"/>
                  </a:rPr>
                  <a:t> to the Predicted label</a:t>
                </a:r>
                <a:r>
                  <a:rPr lang="zh-CN" altLang="en-US" sz="1200" dirty="0">
                    <a:latin typeface="Arial" panose="020B0604020202020204" pitchFamily="34" charset="0"/>
                    <a:cs typeface="Arial" panose="020B0604020202020204" pitchFamily="34" charset="0"/>
                  </a:rPr>
                  <a:t> </a:t>
                </a:r>
                <a14:m>
                  <m:oMath xmlns:m="http://schemas.openxmlformats.org/officeDocument/2006/math">
                    <m:r>
                      <a:rPr lang="en-HK" altLang="zh-CN" sz="1200" i="1">
                        <a:latin typeface="Cambria Math" panose="02040503050406030204" pitchFamily="18" charset="0"/>
                        <a:ea typeface="Cambria Math" panose="02040503050406030204" pitchFamily="18" charset="0"/>
                        <a:cs typeface="Arial" panose="020B0604020202020204" pitchFamily="34" charset="0"/>
                      </a:rPr>
                      <m:t>𝒴</m:t>
                    </m:r>
                  </m:oMath>
                </a14:m>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flips.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keyword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here is called a Mapping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token.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In this work,</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used </a:t>
                </a:r>
                <a:r>
                  <a:rPr lang="en-HK" altLang="zh-CN" sz="1200" dirty="0">
                    <a:latin typeface="Arial" panose="020B0604020202020204" pitchFamily="34" charset="0"/>
                    <a:cs typeface="Arial" panose="020B0604020202020204" pitchFamily="34" charset="0"/>
                  </a:rPr>
                  <a:t>Wordnet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a:t>
                </a:r>
                <a:r>
                  <a:rPr lang="en-HK" altLang="zh-CN" sz="1200" dirty="0">
                    <a:latin typeface="Arial" panose="020B0604020202020204" pitchFamily="34" charset="0"/>
                    <a:cs typeface="Arial" panose="020B0604020202020204" pitchFamily="34" charset="0"/>
                  </a:rPr>
                  <a:t>obtain</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synonyms</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 then,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by measuring the sensitivity of label change by flipping the mapping token,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we can obtain a score of how good this prompt is.</a:t>
                </a:r>
                <a:endParaRPr lang="en-HK" altLang="zh-CN" sz="1200" dirty="0">
                  <a:latin typeface="Arial" panose="020B0604020202020204" pitchFamily="34" charset="0"/>
                  <a:cs typeface="Arial" panose="020B0604020202020204" pitchFamily="34" charset="0"/>
                </a:endParaRPr>
              </a:p>
              <a:p>
                <a:pPr eaLnBrk="1" hangingPunct="1">
                  <a:defRPr/>
                </a:pPr>
                <a:endParaRPr lang="en-US" altLang="en-US" dirty="0"/>
              </a:p>
            </p:txBody>
          </p:sp>
        </mc:Choice>
        <mc:Fallback xmlns="">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next step is the prompt ranking</a:t>
                </a:r>
                <a:r>
                  <a:rPr lang="zh-CN" altLang="en-US" dirty="0"/>
                  <a:t> </a:t>
                </a:r>
                <a:r>
                  <a:rPr lang="en-US" altLang="zh-CN" dirty="0"/>
                  <a:t>under a zero-shot setting.</a:t>
                </a:r>
                <a:r>
                  <a:rPr lang="zh-CN" altLang="en-US" dirty="0"/>
                  <a:t> </a:t>
                </a:r>
                <a:endParaRPr lang="en-HK" altLang="zh-CN" dirty="0"/>
              </a:p>
              <a:p>
                <a:pPr eaLnBrk="1" hangingPunct="1">
                  <a:defRPr/>
                </a:pPr>
                <a:endParaRPr lang="en-HK"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 assumption is that </a:t>
                </a:r>
                <a:r>
                  <a:rPr lang="en-HK" altLang="zh-CN" sz="1200" dirty="0">
                    <a:latin typeface="Arial" panose="020B0604020202020204" pitchFamily="34" charset="0"/>
                    <a:cs typeface="Arial" panose="020B0604020202020204" pitchFamily="34" charset="0"/>
                  </a:rPr>
                  <a:t>high-quality prompt</a:t>
                </a:r>
                <a:r>
                  <a:rPr lang="zh-CN" altLang="en-US" sz="1200" dirty="0">
                    <a:latin typeface="Arial" panose="020B0604020202020204" pitchFamily="34" charset="0"/>
                    <a:cs typeface="Arial" panose="020B0604020202020204" pitchFamily="34" charset="0"/>
                  </a:rPr>
                  <a:t> </a:t>
                </a:r>
                <a:r>
                  <a:rPr lang="en-US" altLang="zh-CN" sz="1200" i="0" dirty="0">
                    <a:latin typeface="Cambria Math" panose="02040503050406030204" pitchFamily="18" charset="0"/>
                    <a:cs typeface="Arial" panose="020B0604020202020204" pitchFamily="34" charset="0"/>
                  </a:rPr>
                  <a:t>𝑃</a:t>
                </a:r>
                <a:r>
                  <a:rPr lang="en-HK" altLang="zh-CN"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(with</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number</a:t>
                </a:r>
                <a:r>
                  <a:rPr lang="zh-CN" altLang="en-US" sz="1200" dirty="0">
                    <a:latin typeface="Arial" panose="020B0604020202020204" pitchFamily="34" charset="0"/>
                    <a:cs typeface="Arial" panose="020B0604020202020204" pitchFamily="34" charset="0"/>
                  </a:rPr>
                  <a:t> </a:t>
                </a:r>
                <a:r>
                  <a:rPr lang="en-US" altLang="zh-CN" sz="1200" i="0">
                    <a:latin typeface="Cambria Math" panose="02040503050406030204" pitchFamily="18" charset="0"/>
                  </a:rPr>
                  <a:t>𝑆_𝑊</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should be more sensitive to changing certain keywords</a:t>
                </a:r>
                <a:r>
                  <a:rPr lang="zh-CN" altLang="en-US" sz="1200" dirty="0">
                    <a:latin typeface="Arial" panose="020B0604020202020204" pitchFamily="34" charset="0"/>
                    <a:cs typeface="Arial" panose="020B0604020202020204" pitchFamily="34" charset="0"/>
                  </a:rPr>
                  <a:t> </a:t>
                </a:r>
                <a:r>
                  <a:rPr lang="en-HK" altLang="zh-CN" sz="1200" i="0">
                    <a:latin typeface="Cambria Math" panose="02040503050406030204" pitchFamily="18" charset="0"/>
                    <a:ea typeface="Cambria Math" panose="02040503050406030204" pitchFamily="18" charset="0"/>
                    <a:cs typeface="Arial" panose="020B0604020202020204" pitchFamily="34" charset="0"/>
                  </a:rPr>
                  <a:t>𝒱</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Key token </a:t>
                </a:r>
                <a:r>
                  <a:rPr lang="en-HK" altLang="zh-CN" sz="1200" i="0">
                    <a:latin typeface="Cambria Math" panose="02040503050406030204" pitchFamily="18" charset="0"/>
                    <a:ea typeface="Cambria Math" panose="02040503050406030204" pitchFamily="18" charset="0"/>
                    <a:cs typeface="Arial" panose="020B0604020202020204" pitchFamily="34" charset="0"/>
                  </a:rPr>
                  <a:t>𝒱</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flips </a:t>
                </a:r>
                <a:r>
                  <a:rPr lang="en-HK" altLang="zh-CN" sz="1200" dirty="0" err="1">
                    <a:latin typeface="Arial" panose="020B0604020202020204" pitchFamily="34" charset="0"/>
                    <a:cs typeface="Arial" panose="020B0604020202020204" pitchFamily="34" charset="0"/>
                  </a:rPr>
                  <a:t>shouldlead</a:t>
                </a:r>
                <a:r>
                  <a:rPr lang="en-HK" altLang="zh-CN" sz="1200" dirty="0">
                    <a:latin typeface="Arial" panose="020B0604020202020204" pitchFamily="34" charset="0"/>
                    <a:cs typeface="Arial" panose="020B0604020202020204" pitchFamily="34" charset="0"/>
                  </a:rPr>
                  <a:t> to the Predicted label</a:t>
                </a:r>
                <a:r>
                  <a:rPr lang="zh-CN" altLang="en-US" sz="1200" dirty="0">
                    <a:latin typeface="Arial" panose="020B0604020202020204" pitchFamily="34" charset="0"/>
                    <a:cs typeface="Arial" panose="020B0604020202020204" pitchFamily="34" charset="0"/>
                  </a:rPr>
                  <a:t> </a:t>
                </a:r>
                <a:r>
                  <a:rPr lang="en-HK" altLang="zh-CN" sz="1200" i="0">
                    <a:latin typeface="Cambria Math" panose="02040503050406030204" pitchFamily="18" charset="0"/>
                    <a:ea typeface="Cambria Math" panose="02040503050406030204" pitchFamily="18" charset="0"/>
                    <a:cs typeface="Arial" panose="020B0604020202020204" pitchFamily="34" charset="0"/>
                  </a:rPr>
                  <a:t>𝒴</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flips.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keyword</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here is called a Mapping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token.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In this work,</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they used </a:t>
                </a:r>
                <a:r>
                  <a:rPr lang="en-HK" altLang="zh-CN" sz="1200" dirty="0">
                    <a:latin typeface="Arial" panose="020B0604020202020204" pitchFamily="34" charset="0"/>
                    <a:cs typeface="Arial" panose="020B0604020202020204" pitchFamily="34" charset="0"/>
                  </a:rPr>
                  <a:t>Wordnet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to </a:t>
                </a:r>
                <a:r>
                  <a:rPr lang="en-HK" altLang="zh-CN" sz="1200" dirty="0">
                    <a:latin typeface="Arial" panose="020B0604020202020204" pitchFamily="34" charset="0"/>
                    <a:cs typeface="Arial" panose="020B0604020202020204" pitchFamily="34" charset="0"/>
                  </a:rPr>
                  <a:t>obtain</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synonyms</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And then,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by measuring the sensitivity of label change by flipping the mapping token,</a:t>
                </a:r>
                <a:r>
                  <a:rPr lang="zh-CN" altLang="en-US" sz="1200" baseline="0" dirty="0">
                    <a:latin typeface="Arial" panose="020B0604020202020204" pitchFamily="34" charset="0"/>
                    <a:cs typeface="Arial" panose="020B0604020202020204" pitchFamily="34" charset="0"/>
                  </a:rPr>
                  <a:t> </a:t>
                </a:r>
                <a:r>
                  <a:rPr lang="en-US" altLang="zh-CN" sz="1200" baseline="0" dirty="0">
                    <a:latin typeface="Arial" panose="020B0604020202020204" pitchFamily="34" charset="0"/>
                    <a:cs typeface="Arial" panose="020B0604020202020204" pitchFamily="34" charset="0"/>
                  </a:rPr>
                  <a:t>we can obtain a score of how good this prompt is.</a:t>
                </a:r>
                <a:endParaRPr lang="en-HK" altLang="zh-CN" sz="1200" dirty="0">
                  <a:latin typeface="Arial" panose="020B0604020202020204" pitchFamily="34" charset="0"/>
                  <a:cs typeface="Arial" panose="020B0604020202020204" pitchFamily="34" charset="0"/>
                </a:endParaRPr>
              </a:p>
              <a:p>
                <a:pPr eaLnBrk="1" hangingPunct="1">
                  <a:defRPr/>
                </a:pPr>
                <a:endParaRPr lang="en-US" altLang="en-US" dirty="0"/>
              </a:p>
            </p:txBody>
          </p:sp>
        </mc:Fallback>
      </mc:AlternateContent>
    </p:spTree>
    <p:extLst>
      <p:ext uri="{BB962C8B-B14F-4D97-AF65-F5344CB8AC3E}">
        <p14:creationId xmlns:p14="http://schemas.microsoft.com/office/powerpoint/2010/main" val="264732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final module is the Prompt Selection and Aggregation</a:t>
            </a:r>
            <a:r>
              <a:rPr lang="en-US" altLang="zh-CN" dirty="0"/>
              <a:t>.</a:t>
            </a:r>
            <a:r>
              <a:rPr lang="zh-CN" altLang="en-US" dirty="0"/>
              <a:t> </a:t>
            </a:r>
            <a:r>
              <a:rPr lang="en-US" altLang="zh-CN" dirty="0"/>
              <a:t>For the prompt selection,</a:t>
            </a:r>
            <a:r>
              <a:rPr lang="zh-CN" altLang="en-US" dirty="0"/>
              <a:t> </a:t>
            </a:r>
            <a:r>
              <a:rPr lang="en-US" altLang="zh-CN" dirty="0"/>
              <a:t>they selected the </a:t>
            </a:r>
            <a:r>
              <a:rPr lang="en-US" altLang="zh-CN" sz="1200" dirty="0">
                <a:latin typeface="Arial" panose="020B0604020202020204" pitchFamily="34" charset="0"/>
                <a:cs typeface="Arial" panose="020B0604020202020204" pitchFamily="34" charset="0"/>
              </a:rPr>
              <a:t>highest probability</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of output,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given</a:t>
            </a:r>
            <a:r>
              <a:rPr lang="zh-CN" altLang="en-US" sz="1200" dirty="0">
                <a:latin typeface="Arial" panose="020B0604020202020204" pitchFamily="34" charset="0"/>
                <a:cs typeface="Arial" panose="020B0604020202020204" pitchFamily="34" charset="0"/>
              </a:rPr>
              <a:t> </a:t>
            </a:r>
            <a:r>
              <a:rPr lang="en-HK" altLang="zh-CN" sz="1200" dirty="0">
                <a:latin typeface="Arial" panose="020B0604020202020204" pitchFamily="34" charset="0"/>
                <a:cs typeface="Arial" panose="020B0604020202020204" pitchFamily="34" charset="0"/>
              </a:rPr>
              <a:t>the sentence and prompt</a:t>
            </a:r>
            <a:r>
              <a:rPr lang="en-US" altLang="zh-CN" sz="1200" dirty="0">
                <a:latin typeface="Arial" panose="020B0604020202020204" pitchFamily="34" charset="0"/>
                <a:cs typeface="Arial" panose="020B0604020202020204" pitchFamily="34" charset="0"/>
              </a:rPr>
              <a:t>.</a:t>
            </a:r>
          </a:p>
          <a:p>
            <a:pPr eaLnBrk="1" hangingPunct="1">
              <a:defRPr/>
            </a:pPr>
            <a:endParaRPr lang="en-US" altLang="en-US" sz="1200" dirty="0">
              <a:latin typeface="Arial" panose="020B0604020202020204" pitchFamily="34" charset="0"/>
              <a:cs typeface="Arial" panose="020B0604020202020204" pitchFamily="34" charset="0"/>
            </a:endParaRPr>
          </a:p>
          <a:p>
            <a:pPr eaLnBrk="1" hangingPunct="1">
              <a:defRPr/>
            </a:pPr>
            <a:r>
              <a:rPr lang="en-US" altLang="en-US" sz="1200" dirty="0">
                <a:latin typeface="Arial" panose="020B0604020202020204" pitchFamily="34" charset="0"/>
                <a:cs typeface="Arial" panose="020B0604020202020204" pitchFamily="34" charset="0"/>
              </a:rPr>
              <a:t>Then</a:t>
            </a:r>
            <a:r>
              <a:rPr lang="en-US" altLang="zh-CN" sz="1200" dirty="0">
                <a:latin typeface="Arial" panose="020B0604020202020204" pitchFamily="34" charset="0"/>
                <a:cs typeface="Arial" panose="020B0604020202020204" pitchFamily="34" charset="0"/>
              </a:rPr>
              <a: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they also used weighted aggregation to</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give a weight to each output prediction.</a:t>
            </a:r>
            <a:r>
              <a:rPr lang="zh-CN" altLang="en-US" sz="1200" dirty="0">
                <a:latin typeface="Arial" panose="020B0604020202020204" pitchFamily="34" charset="0"/>
                <a:cs typeface="Arial" panose="020B0604020202020204" pitchFamily="34" charset="0"/>
              </a:rPr>
              <a:t> </a:t>
            </a:r>
            <a:endParaRPr lang="en-US" altLang="en-US" dirty="0"/>
          </a:p>
          <a:p>
            <a:pPr eaLnBrk="1" hangingPunct="1">
              <a:defRPr/>
            </a:pPr>
            <a:endParaRPr lang="en-US" altLang="en-US" dirty="0"/>
          </a:p>
          <a:p>
            <a:pPr eaLnBrk="1" hangingPunct="1">
              <a:defRPr/>
            </a:pPr>
            <a:endParaRPr lang="en-US" altLang="en-US" dirty="0"/>
          </a:p>
        </p:txBody>
      </p:sp>
    </p:spTree>
    <p:extLst>
      <p:ext uri="{BB962C8B-B14F-4D97-AF65-F5344CB8AC3E}">
        <p14:creationId xmlns:p14="http://schemas.microsoft.com/office/powerpoint/2010/main" val="1396898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They used the Stanford Sentiment Treebank v2</a:t>
            </a:r>
            <a:r>
              <a:rPr lang="en-US" altLang="zh-CN" dirty="0"/>
              <a:t>,</a:t>
            </a:r>
            <a:r>
              <a:rPr lang="zh-CN" altLang="en-US" dirty="0"/>
              <a:t> </a:t>
            </a:r>
            <a:r>
              <a:rPr lang="en-US" altLang="zh-CN" dirty="0"/>
              <a:t>the SST-2</a:t>
            </a:r>
            <a:r>
              <a:rPr lang="zh-CN" altLang="en-US" dirty="0"/>
              <a:t> </a:t>
            </a:r>
            <a:r>
              <a:rPr lang="en-US" altLang="zh-CN" dirty="0"/>
              <a:t>dataset,</a:t>
            </a:r>
            <a:r>
              <a:rPr lang="zh-CN" altLang="en-US" dirty="0"/>
              <a:t> </a:t>
            </a:r>
            <a:endParaRPr lang="en-HK" altLang="zh-CN" dirty="0"/>
          </a:p>
          <a:p>
            <a:pPr eaLnBrk="1" hangingPunct="1">
              <a:defRPr/>
            </a:pPr>
            <a:r>
              <a:rPr lang="en-US" altLang="zh-CN" dirty="0"/>
              <a:t>the MR Movie Reviews,</a:t>
            </a:r>
            <a:r>
              <a:rPr lang="zh-CN" altLang="en-US" dirty="0"/>
              <a:t> </a:t>
            </a:r>
            <a:r>
              <a:rPr lang="en-US" altLang="zh-CN" dirty="0"/>
              <a:t>the MR dataset,</a:t>
            </a:r>
            <a:r>
              <a:rPr lang="zh-CN" altLang="en-US" dirty="0"/>
              <a:t> </a:t>
            </a:r>
            <a:endParaRPr lang="en-HK" altLang="zh-CN" dirty="0"/>
          </a:p>
          <a:p>
            <a:pPr eaLnBrk="1" hangingPunct="1">
              <a:defRPr/>
            </a:pPr>
            <a:r>
              <a:rPr lang="en-US" altLang="zh-CN" dirty="0"/>
              <a:t>and the Customer Review,</a:t>
            </a:r>
            <a:r>
              <a:rPr lang="zh-CN" altLang="en-US" dirty="0"/>
              <a:t> </a:t>
            </a:r>
            <a:r>
              <a:rPr lang="en-US" altLang="zh-CN" dirty="0"/>
              <a:t>the CR</a:t>
            </a:r>
            <a:r>
              <a:rPr lang="zh-CN" altLang="en-US" dirty="0"/>
              <a:t> </a:t>
            </a:r>
            <a:r>
              <a:rPr lang="en-US" altLang="zh-CN" dirty="0"/>
              <a:t>dataset.</a:t>
            </a:r>
            <a:r>
              <a:rPr lang="zh-CN" altLang="en-US" dirty="0"/>
              <a:t> </a:t>
            </a:r>
            <a:endParaRPr lang="en-HK" altLang="en-US" dirty="0"/>
          </a:p>
          <a:p>
            <a:pPr eaLnBrk="1" hangingPunct="1">
              <a:defRPr/>
            </a:pPr>
            <a:r>
              <a:rPr lang="en-US" altLang="en-US" dirty="0"/>
              <a:t>In this work</a:t>
            </a:r>
            <a:r>
              <a:rPr lang="en-US" altLang="zh-CN" dirty="0"/>
              <a:t>,</a:t>
            </a:r>
            <a:r>
              <a:rPr lang="zh-CN" altLang="en-US" dirty="0"/>
              <a:t> </a:t>
            </a:r>
            <a:r>
              <a:rPr lang="en-US" altLang="zh-CN" dirty="0"/>
              <a:t>they used BERT-base and BERT-large models.</a:t>
            </a:r>
            <a:endParaRPr lang="en-US" altLang="en-US" dirty="0"/>
          </a:p>
        </p:txBody>
      </p:sp>
    </p:spTree>
    <p:extLst>
      <p:ext uri="{BB962C8B-B14F-4D97-AF65-F5344CB8AC3E}">
        <p14:creationId xmlns:p14="http://schemas.microsoft.com/office/powerpoint/2010/main" val="93070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 are some experimental results</a:t>
            </a:r>
            <a:r>
              <a:rPr lang="zh-CN" altLang="en-US" dirty="0"/>
              <a:t> </a:t>
            </a:r>
            <a:r>
              <a:rPr lang="en-US" altLang="zh-CN" dirty="0"/>
              <a:t>comparing automatic-based and manual-based LM-BFF,</a:t>
            </a:r>
            <a:r>
              <a:rPr lang="zh-CN" altLang="en-US" dirty="0"/>
              <a:t> </a:t>
            </a:r>
            <a:r>
              <a:rPr lang="en-US" altLang="zh-CN" dirty="0"/>
              <a:t>UPT,</a:t>
            </a:r>
            <a:r>
              <a:rPr lang="zh-CN" altLang="en-US" dirty="0"/>
              <a:t> </a:t>
            </a:r>
            <a:r>
              <a:rPr lang="en-US" altLang="zh-CN" dirty="0"/>
              <a:t>and PPT models.</a:t>
            </a:r>
            <a:r>
              <a:rPr lang="zh-CN" altLang="en-US" dirty="0"/>
              <a:t> </a:t>
            </a:r>
            <a:endParaRPr lang="en-US" altLang="en-US" dirty="0"/>
          </a:p>
        </p:txBody>
      </p:sp>
    </p:spTree>
    <p:extLst>
      <p:ext uri="{BB962C8B-B14F-4D97-AF65-F5344CB8AC3E}">
        <p14:creationId xmlns:p14="http://schemas.microsoft.com/office/powerpoint/2010/main" val="99156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zh-CN" dirty="0"/>
              <a:t>Probing,</a:t>
            </a:r>
            <a:r>
              <a:rPr lang="zh-CN" altLang="en-US" dirty="0"/>
              <a:t> </a:t>
            </a:r>
            <a:r>
              <a:rPr lang="en-US" altLang="zh-CN" dirty="0"/>
              <a:t>on the other hand,</a:t>
            </a:r>
            <a:r>
              <a:rPr lang="zh-CN" altLang="en-US" dirty="0"/>
              <a:t> </a:t>
            </a:r>
            <a:r>
              <a:rPr lang="en-US" altLang="zh-CN" dirty="0"/>
              <a:t>is another way to access the model,</a:t>
            </a:r>
            <a:r>
              <a:rPr lang="zh-CN" altLang="en-US" dirty="0"/>
              <a:t> </a:t>
            </a:r>
            <a:r>
              <a:rPr lang="en-US" altLang="zh-CN" dirty="0"/>
              <a:t>specifically to explore what knowledge is encoded</a:t>
            </a:r>
            <a:r>
              <a:rPr lang="zh-CN" altLang="en-US" dirty="0"/>
              <a:t> </a:t>
            </a:r>
            <a:r>
              <a:rPr lang="en-US" altLang="zh-CN" dirty="0"/>
              <a:t>in the language model.</a:t>
            </a:r>
            <a:r>
              <a:rPr lang="zh-CN" altLang="en-US" dirty="0"/>
              <a:t> </a:t>
            </a:r>
            <a:r>
              <a:rPr lang="en-US" altLang="zh-CN" dirty="0"/>
              <a:t>As you can see from the left-hand image,</a:t>
            </a:r>
            <a:r>
              <a:rPr lang="zh-CN" altLang="en-US" dirty="0"/>
              <a:t> </a:t>
            </a:r>
            <a:r>
              <a:rPr lang="en-US" altLang="zh-CN" dirty="0"/>
              <a:t>we want to know what kinds of knowledge is learned or encoded in the layers or attention mechanisms.</a:t>
            </a:r>
            <a:r>
              <a:rPr lang="zh-CN" altLang="en-US" dirty="0"/>
              <a:t> </a:t>
            </a:r>
            <a:r>
              <a:rPr lang="en-US" altLang="zh-CN" dirty="0"/>
              <a:t>That’s why we need probing classifiers,</a:t>
            </a:r>
            <a:r>
              <a:rPr lang="zh-CN" altLang="en-US" dirty="0"/>
              <a:t> </a:t>
            </a:r>
            <a:r>
              <a:rPr lang="en-US" altLang="zh-CN" dirty="0"/>
              <a:t>as known as the diagnostic classifier.</a:t>
            </a:r>
            <a:r>
              <a:rPr lang="zh-CN" altLang="en-US" dirty="0"/>
              <a:t> </a:t>
            </a:r>
            <a:endParaRPr lang="en-HK" altLang="zh-CN" dirty="0"/>
          </a:p>
          <a:p>
            <a:pPr eaLnBrk="1" hangingPunct="1">
              <a:defRPr/>
            </a:pPr>
            <a:endParaRPr lang="en-HK" altLang="zh-CN" dirty="0"/>
          </a:p>
          <a:p>
            <a:pPr eaLnBrk="1" hangingPunct="1">
              <a:defRPr/>
            </a:pPr>
            <a:r>
              <a:rPr lang="en-US" altLang="zh-CN" dirty="0"/>
              <a:t>Besides,</a:t>
            </a:r>
            <a:r>
              <a:rPr lang="zh-CN" altLang="en-US" dirty="0"/>
              <a:t> </a:t>
            </a:r>
            <a:r>
              <a:rPr lang="en-US" altLang="zh-CN" dirty="0"/>
              <a:t>another way to access the learned representations</a:t>
            </a:r>
            <a:r>
              <a:rPr lang="zh-CN" altLang="en-US" dirty="0"/>
              <a:t> </a:t>
            </a:r>
            <a:r>
              <a:rPr lang="en-US" altLang="zh-CN" dirty="0"/>
              <a:t>is to learn a linear head on</a:t>
            </a:r>
            <a:r>
              <a:rPr lang="zh-CN" altLang="en-US" dirty="0"/>
              <a:t> </a:t>
            </a:r>
            <a:r>
              <a:rPr lang="en-US" altLang="zh-CN" dirty="0"/>
              <a:t>top of a pre-trained language model.</a:t>
            </a:r>
            <a:r>
              <a:rPr lang="zh-CN" altLang="en-US" dirty="0"/>
              <a:t> </a:t>
            </a:r>
            <a:r>
              <a:rPr lang="en-US" altLang="zh-CN" dirty="0"/>
              <a:t>This linear head is also called linear probing.</a:t>
            </a:r>
            <a:r>
              <a:rPr lang="zh-CN" altLang="en-US" dirty="0"/>
              <a:t> </a:t>
            </a:r>
            <a:r>
              <a:rPr lang="en-US" altLang="zh-CN" dirty="0"/>
              <a:t>Generally,</a:t>
            </a:r>
            <a:r>
              <a:rPr lang="zh-CN" altLang="en-US" dirty="0"/>
              <a:t> </a:t>
            </a:r>
            <a:r>
              <a:rPr lang="en-US" altLang="zh-CN" dirty="0"/>
              <a:t>there are two kinds of probing stuff.</a:t>
            </a:r>
            <a:r>
              <a:rPr lang="zh-CN" altLang="en-US" dirty="0"/>
              <a:t> </a:t>
            </a:r>
            <a:r>
              <a:rPr lang="en-US" altLang="zh-CN" dirty="0"/>
              <a:t>One is to explore the learned knowledge in internal representations,</a:t>
            </a:r>
            <a:r>
              <a:rPr lang="zh-CN" altLang="en-US" dirty="0"/>
              <a:t> </a:t>
            </a:r>
            <a:r>
              <a:rPr lang="en-US" altLang="zh-CN" dirty="0"/>
              <a:t>for example,</a:t>
            </a:r>
            <a:r>
              <a:rPr lang="zh-CN" altLang="en-US" dirty="0"/>
              <a:t> </a:t>
            </a:r>
            <a:r>
              <a:rPr lang="en-US" altLang="zh-CN" dirty="0"/>
              <a:t>different layers, of the model.</a:t>
            </a:r>
            <a:r>
              <a:rPr lang="zh-CN" altLang="en-US" dirty="0"/>
              <a:t> </a:t>
            </a:r>
            <a:r>
              <a:rPr lang="en-US" altLang="zh-CN" dirty="0"/>
              <a:t>It is the representation-based method.</a:t>
            </a:r>
            <a:r>
              <a:rPr lang="zh-CN" altLang="en-US" dirty="0"/>
              <a:t> </a:t>
            </a:r>
            <a:r>
              <a:rPr lang="en-US" altLang="zh-CN" dirty="0"/>
              <a:t>The other is the knowledge inside the attention weights.</a:t>
            </a:r>
            <a:r>
              <a:rPr lang="zh-CN" altLang="en-US" dirty="0"/>
              <a:t> </a:t>
            </a:r>
            <a:r>
              <a:rPr lang="en-US" altLang="zh-CN" dirty="0"/>
              <a:t>It is the attention-based method.</a:t>
            </a:r>
            <a:endParaRPr lang="en-HK" altLang="zh-CN" dirty="0"/>
          </a:p>
          <a:p>
            <a:pPr eaLnBrk="1" hangingPunct="1">
              <a:defRPr/>
            </a:pPr>
            <a:endParaRPr lang="en-US" altLang="en-US" dirty="0"/>
          </a:p>
        </p:txBody>
      </p:sp>
    </p:spTree>
    <p:extLst>
      <p:ext uri="{BB962C8B-B14F-4D97-AF65-F5344CB8AC3E}">
        <p14:creationId xmlns:p14="http://schemas.microsoft.com/office/powerpoint/2010/main" val="623308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you can also see here</a:t>
            </a:r>
            <a:r>
              <a:rPr lang="en-US" altLang="zh-CN" dirty="0"/>
              <a:t>,</a:t>
            </a:r>
            <a:r>
              <a:rPr lang="zh-CN" altLang="en-US" dirty="0"/>
              <a:t> </a:t>
            </a:r>
            <a:r>
              <a:rPr lang="en-US" altLang="zh-CN" dirty="0"/>
              <a:t>there are top-weighted and top-ranked prompts.</a:t>
            </a:r>
            <a:endParaRPr lang="en-US" altLang="en-US" dirty="0"/>
          </a:p>
        </p:txBody>
      </p:sp>
    </p:spTree>
    <p:extLst>
      <p:ext uri="{BB962C8B-B14F-4D97-AF65-F5344CB8AC3E}">
        <p14:creationId xmlns:p14="http://schemas.microsoft.com/office/powerpoint/2010/main" val="53363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The limitations of this work are as follows</a:t>
            </a:r>
          </a:p>
        </p:txBody>
      </p:sp>
    </p:spTree>
    <p:extLst>
      <p:ext uri="{BB962C8B-B14F-4D97-AF65-F5344CB8AC3E}">
        <p14:creationId xmlns:p14="http://schemas.microsoft.com/office/powerpoint/2010/main" val="4247969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 is a summary of my selected readings</a:t>
            </a:r>
            <a:r>
              <a:rPr lang="en-US" altLang="zh-CN" dirty="0"/>
              <a:t>,</a:t>
            </a:r>
            <a:r>
              <a:rPr lang="zh-CN" altLang="en-US" dirty="0"/>
              <a:t> </a:t>
            </a:r>
            <a:r>
              <a:rPr lang="en-US" altLang="zh-CN" dirty="0"/>
              <a:t>including the last one I didn’t present here,</a:t>
            </a:r>
            <a:r>
              <a:rPr lang="zh-CN" altLang="en-US" dirty="0"/>
              <a:t> </a:t>
            </a:r>
            <a:r>
              <a:rPr lang="en-US" altLang="zh-CN" dirty="0"/>
              <a:t>but also useful to our project.</a:t>
            </a:r>
            <a:endParaRPr lang="en-US" altLang="en-US" dirty="0"/>
          </a:p>
        </p:txBody>
      </p:sp>
    </p:spTree>
    <p:extLst>
      <p:ext uri="{BB962C8B-B14F-4D97-AF65-F5344CB8AC3E}">
        <p14:creationId xmlns:p14="http://schemas.microsoft.com/office/powerpoint/2010/main" val="3110004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200752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HK" b="0" i="0" dirty="0">
                <a:solidFill>
                  <a:srgbClr val="404040"/>
                </a:solidFill>
                <a:effectLst/>
                <a:latin typeface="Raleway" pitchFamily="2" charset="77"/>
              </a:rPr>
              <a:t>Adversarial training</a:t>
            </a:r>
            <a:r>
              <a:rPr lang="en-US" altLang="zh-CN" b="0" i="0" dirty="0">
                <a:solidFill>
                  <a:srgbClr val="404040"/>
                </a:solidFill>
                <a:effectLst/>
                <a:latin typeface="Raleway" pitchFamily="2" charset="77"/>
              </a:rPr>
              <a:t>:</a:t>
            </a:r>
            <a:r>
              <a:rPr lang="zh-CN" altLang="en-US" b="0" i="0" dirty="0">
                <a:solidFill>
                  <a:srgbClr val="404040"/>
                </a:solidFill>
                <a:effectLst/>
                <a:latin typeface="Raleway" pitchFamily="2" charset="77"/>
              </a:rPr>
              <a:t> </a:t>
            </a:r>
            <a:r>
              <a:rPr lang="en-HK" b="0" i="1" dirty="0">
                <a:solidFill>
                  <a:srgbClr val="404040"/>
                </a:solidFill>
                <a:effectLst/>
                <a:latin typeface="Raleway" panose="020F0502020204030204" pitchFamily="34" charset="0"/>
              </a:rPr>
              <a:t>we iteratively compute adversarial examples, and then update the classifier based not upon the original data points, but upon these adversarial examples</a:t>
            </a:r>
            <a:endParaRPr lang="en-US" altLang="en-US" dirty="0"/>
          </a:p>
        </p:txBody>
      </p:sp>
    </p:spTree>
    <p:extLst>
      <p:ext uri="{BB962C8B-B14F-4D97-AF65-F5344CB8AC3E}">
        <p14:creationId xmlns:p14="http://schemas.microsoft.com/office/powerpoint/2010/main" val="371518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HK" dirty="0"/>
              <a:t>A certified robust LLM is expected to generate the correct output y, given at max d percentage word perturbation on the input.</a:t>
            </a:r>
            <a:endParaRPr lang="en-US" altLang="en-US" dirty="0"/>
          </a:p>
        </p:txBody>
      </p:sp>
    </p:spTree>
    <p:extLst>
      <p:ext uri="{BB962C8B-B14F-4D97-AF65-F5344CB8AC3E}">
        <p14:creationId xmlns:p14="http://schemas.microsoft.com/office/powerpoint/2010/main" val="2338337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09690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HK" b="0" i="0" dirty="0">
                <a:solidFill>
                  <a:srgbClr val="374151"/>
                </a:solidFill>
                <a:effectLst/>
                <a:latin typeface="Söhne"/>
              </a:rPr>
              <a:t>Here is our second part</a:t>
            </a:r>
            <a:r>
              <a:rPr lang="en-US" altLang="zh-CN" b="0" i="0" dirty="0">
                <a:solidFill>
                  <a:srgbClr val="374151"/>
                </a:solidFill>
                <a:effectLst/>
                <a:latin typeface="Söhne"/>
              </a:rPr>
              <a:t>.</a:t>
            </a:r>
            <a:r>
              <a:rPr lang="zh-CN" altLang="en-US" b="0" i="0" dirty="0">
                <a:solidFill>
                  <a:srgbClr val="374151"/>
                </a:solidFill>
                <a:effectLst/>
                <a:latin typeface="Söhne"/>
              </a:rPr>
              <a:t> </a:t>
            </a:r>
            <a:r>
              <a:rPr lang="en-US" altLang="en-US" sz="1200" b="1" dirty="0"/>
              <a:t>Prompt Perturbation</a:t>
            </a:r>
            <a:r>
              <a:rPr lang="zh-CN" altLang="en-US" sz="1200" b="0" dirty="0"/>
              <a:t> </a:t>
            </a:r>
            <a:r>
              <a:rPr lang="en-US" altLang="zh-CN" sz="1200" b="0" dirty="0"/>
              <a:t>is to </a:t>
            </a:r>
            <a:r>
              <a:rPr lang="en-US" altLang="zh-CN" sz="1200" dirty="0"/>
              <a:t>alter or modify the original input prompt to generate semantics-preserving or varied responses.</a:t>
            </a:r>
            <a:r>
              <a:rPr lang="zh-CN" altLang="en-US" sz="1200" dirty="0"/>
              <a:t> </a:t>
            </a:r>
            <a:endParaRPr lang="en-HK" altLang="zh-CN" sz="1200" dirty="0"/>
          </a:p>
          <a:p>
            <a:pPr eaLnBrk="1" hangingPunct="1">
              <a:defRPr/>
            </a:pPr>
            <a:endParaRPr lang="en-HK" altLang="zh-CN" sz="1200" dirty="0"/>
          </a:p>
          <a:p>
            <a:pPr eaLnBrk="1" hangingPunct="1">
              <a:defRPr/>
            </a:pPr>
            <a:r>
              <a:rPr lang="en-US" altLang="zh-CN" sz="1200" dirty="0"/>
              <a:t>From the current literature,</a:t>
            </a:r>
            <a:r>
              <a:rPr lang="zh-CN" altLang="en-US" sz="1200" dirty="0"/>
              <a:t> </a:t>
            </a:r>
            <a:r>
              <a:rPr lang="en-US" altLang="zh-CN" sz="1200" dirty="0"/>
              <a:t>we can learn that prompt perturbation</a:t>
            </a:r>
            <a:r>
              <a:rPr lang="zh-CN" altLang="en-US" sz="1200" dirty="0"/>
              <a:t> </a:t>
            </a:r>
            <a:r>
              <a:rPr lang="en-US" altLang="zh-CN" sz="1200" dirty="0"/>
              <a:t>can be categorized by different </a:t>
            </a:r>
            <a:r>
              <a:rPr lang="en-US" altLang="zh-CN" sz="1200" b="1" dirty="0"/>
              <a:t>granularities</a:t>
            </a:r>
            <a:r>
              <a:rPr lang="en-US" altLang="zh-CN" sz="1200" dirty="0"/>
              <a:t>,</a:t>
            </a:r>
            <a:r>
              <a:rPr lang="zh-CN" altLang="en-US" sz="1200" dirty="0"/>
              <a:t> </a:t>
            </a:r>
            <a:r>
              <a:rPr lang="en-US" altLang="zh-CN" sz="1200" dirty="0"/>
              <a:t>such as </a:t>
            </a:r>
            <a:r>
              <a:rPr lang="en-US" altLang="zh-CN" sz="1200" b="1" dirty="0"/>
              <a:t>character-level</a:t>
            </a:r>
            <a:r>
              <a:rPr lang="en-US" altLang="zh-CN" sz="1200" dirty="0"/>
              <a:t>,</a:t>
            </a:r>
            <a:r>
              <a:rPr lang="zh-CN" altLang="en-US" sz="1200" dirty="0"/>
              <a:t> </a:t>
            </a:r>
            <a:r>
              <a:rPr lang="en-US" altLang="zh-CN" sz="1200" dirty="0"/>
              <a:t>you know,</a:t>
            </a:r>
            <a:r>
              <a:rPr lang="zh-CN" altLang="en-US" sz="1200" dirty="0"/>
              <a:t> </a:t>
            </a:r>
            <a:r>
              <a:rPr lang="en-US" altLang="zh-CN" sz="1200" dirty="0"/>
              <a:t>edit</a:t>
            </a:r>
            <a:r>
              <a:rPr lang="zh-CN" altLang="en-US" sz="1200" dirty="0"/>
              <a:t> </a:t>
            </a:r>
            <a:r>
              <a:rPr lang="en-US" altLang="zh-CN" sz="1200" dirty="0"/>
              <a:t>single or</a:t>
            </a:r>
            <a:r>
              <a:rPr lang="zh-CN" altLang="en-US" sz="1200" dirty="0"/>
              <a:t> </a:t>
            </a:r>
            <a:r>
              <a:rPr lang="en-US" altLang="zh-CN" sz="1200" dirty="0"/>
              <a:t>multiple characters, </a:t>
            </a:r>
            <a:r>
              <a:rPr lang="en-HK" altLang="zh-CN" sz="1200" dirty="0"/>
              <a:t>Word-level</a:t>
            </a:r>
            <a:r>
              <a:rPr lang="en-US" altLang="zh-CN" sz="1200" dirty="0"/>
              <a:t>,</a:t>
            </a:r>
            <a:r>
              <a:rPr lang="zh-CN" altLang="en-US" sz="1200" dirty="0"/>
              <a:t> </a:t>
            </a:r>
            <a:r>
              <a:rPr lang="en-US" altLang="zh-CN" sz="1200" dirty="0"/>
              <a:t>you know,</a:t>
            </a:r>
            <a:r>
              <a:rPr lang="zh-CN" altLang="en-US" sz="1200" dirty="0"/>
              <a:t> </a:t>
            </a:r>
            <a:r>
              <a:rPr lang="en-US" altLang="zh-CN" sz="1200" dirty="0"/>
              <a:t>manipulate a word or words,</a:t>
            </a:r>
            <a:r>
              <a:rPr lang="zh-CN" altLang="en-US" sz="1200" dirty="0"/>
              <a:t> </a:t>
            </a:r>
            <a:r>
              <a:rPr lang="en-HK" altLang="zh-CN" sz="1200" b="1" dirty="0"/>
              <a:t>Sentence-level</a:t>
            </a:r>
            <a:r>
              <a:rPr lang="en-US" altLang="zh-CN" sz="1200" dirty="0"/>
              <a:t>,</a:t>
            </a:r>
            <a:r>
              <a:rPr lang="zh-CN" altLang="en-US" sz="1200" dirty="0"/>
              <a:t> </a:t>
            </a:r>
            <a:r>
              <a:rPr lang="en-US" altLang="zh-CN" sz="1200" dirty="0"/>
              <a:t>you know,</a:t>
            </a:r>
            <a:r>
              <a:rPr lang="zh-CN" altLang="en-US" sz="1200" dirty="0"/>
              <a:t> </a:t>
            </a:r>
            <a:r>
              <a:rPr lang="en-US" altLang="zh-CN" sz="1200" dirty="0"/>
              <a:t>paraphrase the sentence or transform the style of this sentence,</a:t>
            </a:r>
            <a:r>
              <a:rPr lang="zh-CN" altLang="en-US" sz="1200" dirty="0"/>
              <a:t> </a:t>
            </a:r>
            <a:r>
              <a:rPr lang="en-US" altLang="zh-CN" sz="1200" dirty="0"/>
              <a:t>and </a:t>
            </a:r>
            <a:r>
              <a:rPr lang="en-US" altLang="zh-CN" sz="1200" b="1" dirty="0"/>
              <a:t>Adversary-level</a:t>
            </a:r>
            <a:r>
              <a:rPr lang="en-US" altLang="zh-CN" sz="1200" dirty="0"/>
              <a:t>,</a:t>
            </a:r>
            <a:r>
              <a:rPr lang="zh-CN" altLang="en-US" sz="1200" dirty="0"/>
              <a:t> </a:t>
            </a:r>
            <a:r>
              <a:rPr lang="en-US" altLang="zh-CN" sz="1200" dirty="0"/>
              <a:t>you know,</a:t>
            </a:r>
            <a:r>
              <a:rPr lang="zh-CN" altLang="en-US" sz="1200" dirty="0"/>
              <a:t> </a:t>
            </a:r>
            <a:r>
              <a:rPr lang="en-US" altLang="zh-CN" sz="1200" dirty="0"/>
              <a:t>modify the prompt as adversarial</a:t>
            </a:r>
            <a:r>
              <a:rPr lang="zh-CN" altLang="en-US" sz="1200" dirty="0"/>
              <a:t> </a:t>
            </a:r>
            <a:r>
              <a:rPr lang="en-US" altLang="zh-CN" sz="1200" dirty="0"/>
              <a:t>examples.</a:t>
            </a:r>
            <a:r>
              <a:rPr lang="zh-CN" altLang="en-US" sz="1200" dirty="0"/>
              <a:t> </a:t>
            </a:r>
            <a:endParaRPr lang="en-HK" altLang="zh-CN" b="0" i="0" dirty="0">
              <a:solidFill>
                <a:srgbClr val="374151"/>
              </a:solidFill>
              <a:effectLst/>
              <a:latin typeface="Söhne"/>
            </a:endParaRPr>
          </a:p>
          <a:p>
            <a:pPr eaLnBrk="1" hangingPunct="1">
              <a:defRPr/>
            </a:pPr>
            <a:endParaRPr lang="en-HK" b="0" i="0" dirty="0">
              <a:solidFill>
                <a:srgbClr val="374151"/>
              </a:solidFill>
              <a:effectLst/>
              <a:latin typeface="Söhne"/>
            </a:endParaRPr>
          </a:p>
          <a:p>
            <a:pPr eaLnBrk="1" hangingPunct="1">
              <a:defRPr/>
            </a:pPr>
            <a:r>
              <a:rPr lang="en-HK" b="0" i="0" dirty="0">
                <a:solidFill>
                  <a:srgbClr val="374151"/>
                </a:solidFill>
                <a:effectLst/>
                <a:latin typeface="Söhne"/>
              </a:rPr>
              <a:t>Please note that the </a:t>
            </a:r>
            <a:r>
              <a:rPr lang="en-HK" b="1" i="0" dirty="0">
                <a:solidFill>
                  <a:srgbClr val="374151"/>
                </a:solidFill>
                <a:effectLst/>
                <a:latin typeface="Söhne"/>
              </a:rPr>
              <a:t>Universal Adversarial Perturbations </a:t>
            </a:r>
            <a:r>
              <a:rPr lang="en-HK" b="0" i="0" dirty="0">
                <a:solidFill>
                  <a:srgbClr val="374151"/>
                </a:solidFill>
                <a:effectLst/>
                <a:latin typeface="Söhne"/>
              </a:rPr>
              <a:t>(UAP) are small, carefully crafted perturbations that </a:t>
            </a:r>
            <a:r>
              <a:rPr lang="zh-CN" altLang="en-US" b="0" i="0" dirty="0">
                <a:solidFill>
                  <a:srgbClr val="374151"/>
                </a:solidFill>
                <a:effectLst/>
                <a:latin typeface="Söhne"/>
              </a:rPr>
              <a:t> </a:t>
            </a:r>
            <a:r>
              <a:rPr lang="en-HK" b="0" i="0" dirty="0">
                <a:solidFill>
                  <a:srgbClr val="374151"/>
                </a:solidFill>
                <a:effectLst/>
                <a:latin typeface="Söhne"/>
              </a:rPr>
              <a:t>can be added to various input data to fool machine learning models consistently. These perturbations are typically imperceptible to humans but can cause the model to make incorrect predictions. Here are some examples:</a:t>
            </a:r>
            <a:endParaRPr lang="en-US" altLang="en-US" dirty="0"/>
          </a:p>
        </p:txBody>
      </p:sp>
    </p:spTree>
    <p:extLst>
      <p:ext uri="{BB962C8B-B14F-4D97-AF65-F5344CB8AC3E}">
        <p14:creationId xmlns:p14="http://schemas.microsoft.com/office/powerpoint/2010/main" val="366196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As you can see here</a:t>
            </a:r>
            <a:r>
              <a:rPr lang="en-US" altLang="zh-CN" dirty="0"/>
              <a:t>,</a:t>
            </a:r>
            <a:r>
              <a:rPr lang="zh-CN" altLang="en-US" dirty="0"/>
              <a:t> </a:t>
            </a:r>
            <a:r>
              <a:rPr lang="en-US" altLang="zh-CN" dirty="0"/>
              <a:t>there are several character-level prompt perturbation</a:t>
            </a:r>
            <a:r>
              <a:rPr lang="zh-CN" altLang="en-US" dirty="0"/>
              <a:t> </a:t>
            </a:r>
            <a:r>
              <a:rPr lang="en-US" altLang="zh-CN" dirty="0"/>
              <a:t>methods,</a:t>
            </a:r>
            <a:r>
              <a:rPr lang="zh-CN" altLang="en-US" dirty="0"/>
              <a:t> </a:t>
            </a:r>
            <a:r>
              <a:rPr lang="en-US" altLang="zh-CN" dirty="0"/>
              <a:t>namely,</a:t>
            </a:r>
            <a:r>
              <a:rPr lang="zh-CN" altLang="en-US" dirty="0"/>
              <a:t> </a:t>
            </a:r>
            <a:r>
              <a:rPr lang="en-HK" altLang="zh-CN" dirty="0"/>
              <a:t>Character Replacement and substitution</a:t>
            </a:r>
            <a:r>
              <a:rPr lang="en-US" altLang="zh-CN" dirty="0"/>
              <a:t>,</a:t>
            </a:r>
            <a:r>
              <a:rPr lang="zh-CN" altLang="en-US" dirty="0"/>
              <a:t> </a:t>
            </a:r>
            <a:r>
              <a:rPr lang="en-US" dirty="0"/>
              <a:t>Character</a:t>
            </a:r>
            <a:r>
              <a:rPr lang="zh-CN" altLang="en-US" dirty="0"/>
              <a:t> </a:t>
            </a:r>
            <a:r>
              <a:rPr lang="en-US" dirty="0"/>
              <a:t>Deletion</a:t>
            </a:r>
            <a:r>
              <a:rPr lang="en-US" altLang="zh-CN" dirty="0"/>
              <a:t>,</a:t>
            </a:r>
            <a:r>
              <a:rPr lang="zh-CN" altLang="en-US" dirty="0"/>
              <a:t> </a:t>
            </a:r>
            <a:r>
              <a:rPr lang="en-US" dirty="0"/>
              <a:t>Character</a:t>
            </a:r>
            <a:r>
              <a:rPr lang="zh-CN" altLang="en-US" dirty="0"/>
              <a:t> </a:t>
            </a:r>
            <a:r>
              <a:rPr lang="en-US" dirty="0"/>
              <a:t>Insertion</a:t>
            </a:r>
            <a:r>
              <a:rPr lang="en-US" altLang="zh-CN" dirty="0"/>
              <a:t>,</a:t>
            </a:r>
            <a:r>
              <a:rPr lang="zh-CN" altLang="en-US" dirty="0"/>
              <a:t> </a:t>
            </a:r>
            <a:r>
              <a:rPr lang="en-US" dirty="0"/>
              <a:t>Character</a:t>
            </a:r>
            <a:r>
              <a:rPr lang="zh-CN" altLang="en-US" dirty="0"/>
              <a:t> </a:t>
            </a:r>
            <a:r>
              <a:rPr lang="en-US" dirty="0"/>
              <a:t>Swap</a:t>
            </a:r>
            <a:r>
              <a:rPr lang="en-US" altLang="zh-CN" dirty="0"/>
              <a:t>,</a:t>
            </a:r>
            <a:r>
              <a:rPr lang="zh-CN" altLang="en-US" dirty="0"/>
              <a:t> </a:t>
            </a:r>
            <a:r>
              <a:rPr lang="en-US" dirty="0"/>
              <a:t>Keyboard Typos</a:t>
            </a:r>
            <a:r>
              <a:rPr lang="en-US" altLang="zh-CN" dirty="0"/>
              <a:t>,</a:t>
            </a:r>
            <a:r>
              <a:rPr lang="zh-CN" altLang="en-US" dirty="0"/>
              <a:t> </a:t>
            </a:r>
            <a:r>
              <a:rPr lang="en-US" altLang="zh-CN" dirty="0"/>
              <a:t>Optical Character Recognition,</a:t>
            </a:r>
            <a:r>
              <a:rPr lang="zh-CN" altLang="en-US" dirty="0"/>
              <a:t> </a:t>
            </a:r>
            <a:r>
              <a:rPr lang="en-US" dirty="0"/>
              <a:t>Special Symbols Inserting</a:t>
            </a:r>
            <a:r>
              <a:rPr lang="zh-CN" altLang="en-US" dirty="0"/>
              <a:t> </a:t>
            </a:r>
            <a:r>
              <a:rPr lang="en-US" altLang="zh-CN" dirty="0"/>
              <a:t>or Deletion,</a:t>
            </a:r>
            <a:r>
              <a:rPr lang="zh-CN" altLang="en-US" dirty="0"/>
              <a:t> </a:t>
            </a:r>
            <a:r>
              <a:rPr lang="en-US" altLang="zh-CN" dirty="0"/>
              <a:t>for example,</a:t>
            </a:r>
            <a:r>
              <a:rPr lang="zh-CN" altLang="en-US" dirty="0"/>
              <a:t> </a:t>
            </a:r>
            <a:r>
              <a:rPr lang="en-US" altLang="zh-CN" dirty="0"/>
              <a:t>the </a:t>
            </a:r>
            <a:r>
              <a:rPr lang="en-US" altLang="en-US" dirty="0"/>
              <a:t>punctuations</a:t>
            </a:r>
            <a:r>
              <a:rPr lang="en-US" altLang="zh-CN" dirty="0"/>
              <a:t>.</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53644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a:t>
            </a:r>
            <a:r>
              <a:rPr lang="zh-CN" altLang="en-US" dirty="0"/>
              <a:t> </a:t>
            </a:r>
            <a:r>
              <a:rPr lang="en-US" altLang="zh-CN" dirty="0"/>
              <a:t>are some examples of these cases for your reference.</a:t>
            </a:r>
            <a:endParaRPr lang="en-US" altLang="en-US" dirty="0"/>
          </a:p>
        </p:txBody>
      </p:sp>
    </p:spTree>
    <p:extLst>
      <p:ext uri="{BB962C8B-B14F-4D97-AF65-F5344CB8AC3E}">
        <p14:creationId xmlns:p14="http://schemas.microsoft.com/office/powerpoint/2010/main" val="226508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As u can see here</a:t>
            </a:r>
            <a:r>
              <a:rPr lang="en-US" altLang="zh-CN" dirty="0"/>
              <a:t>,</a:t>
            </a:r>
            <a:r>
              <a:rPr lang="zh-CN" altLang="en-US" dirty="0"/>
              <a:t> </a:t>
            </a:r>
            <a:r>
              <a:rPr lang="en-US" altLang="zh-CN" dirty="0"/>
              <a:t>there are several word manipulation</a:t>
            </a:r>
            <a:r>
              <a:rPr lang="zh-CN" altLang="en-US" dirty="0"/>
              <a:t> </a:t>
            </a:r>
            <a:r>
              <a:rPr lang="en-US" altLang="zh-CN" dirty="0"/>
              <a:t>methods,</a:t>
            </a:r>
            <a:r>
              <a:rPr lang="zh-CN" altLang="en-US" dirty="0"/>
              <a:t> </a:t>
            </a:r>
            <a:r>
              <a:rPr lang="en-US" altLang="zh-CN" dirty="0"/>
              <a:t>namely,</a:t>
            </a:r>
            <a:r>
              <a:rPr lang="zh-CN" altLang="en-US" dirty="0"/>
              <a:t> </a:t>
            </a:r>
            <a:r>
              <a:rPr lang="en-HK" altLang="zh-CN" dirty="0"/>
              <a:t>Synonym Replacement</a:t>
            </a:r>
            <a:r>
              <a:rPr lang="en-US" altLang="zh-CN" dirty="0"/>
              <a:t>,</a:t>
            </a:r>
            <a:r>
              <a:rPr lang="zh-CN" altLang="en-US" dirty="0"/>
              <a:t> </a:t>
            </a:r>
            <a:r>
              <a:rPr lang="en-HK" altLang="zh-CN" dirty="0"/>
              <a:t>Word Insertion</a:t>
            </a:r>
            <a:r>
              <a:rPr lang="en-US" altLang="zh-CN" dirty="0"/>
              <a:t>,</a:t>
            </a:r>
            <a:r>
              <a:rPr lang="zh-CN" altLang="en-US" dirty="0"/>
              <a:t> </a:t>
            </a:r>
            <a:r>
              <a:rPr lang="en-HK" altLang="zh-CN" dirty="0"/>
              <a:t>Word Swap</a:t>
            </a:r>
            <a:r>
              <a:rPr lang="en-US" altLang="zh-CN" dirty="0"/>
              <a:t>,</a:t>
            </a:r>
            <a:r>
              <a:rPr lang="zh-CN" altLang="en-US" dirty="0"/>
              <a:t> </a:t>
            </a:r>
            <a:r>
              <a:rPr lang="en-HK" altLang="zh-CN" dirty="0"/>
              <a:t>Word Deletion</a:t>
            </a:r>
            <a:r>
              <a:rPr lang="en-US" altLang="zh-CN" dirty="0"/>
              <a:t>,</a:t>
            </a:r>
            <a:r>
              <a:rPr lang="zh-CN" altLang="en-US" dirty="0"/>
              <a:t> </a:t>
            </a:r>
            <a:r>
              <a:rPr lang="en-US" altLang="zh-CN" dirty="0"/>
              <a:t>and Insert Punctuation.</a:t>
            </a:r>
            <a:endParaRPr lang="en-US" altLang="en-US" dirty="0"/>
          </a:p>
        </p:txBody>
      </p:sp>
    </p:spTree>
    <p:extLst>
      <p:ext uri="{BB962C8B-B14F-4D97-AF65-F5344CB8AC3E}">
        <p14:creationId xmlns:p14="http://schemas.microsoft.com/office/powerpoint/2010/main" val="389844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US" altLang="en-US" dirty="0"/>
              <a:t>Here are some examples of different word manipulation</a:t>
            </a:r>
            <a:r>
              <a:rPr lang="zh-CN" altLang="en-US" dirty="0"/>
              <a:t> </a:t>
            </a:r>
            <a:r>
              <a:rPr lang="en-US" altLang="zh-CN" dirty="0"/>
              <a:t>methods.</a:t>
            </a:r>
            <a:endParaRPr lang="en-US" altLang="en-US" dirty="0"/>
          </a:p>
        </p:txBody>
      </p:sp>
    </p:spTree>
    <p:extLst>
      <p:ext uri="{BB962C8B-B14F-4D97-AF65-F5344CB8AC3E}">
        <p14:creationId xmlns:p14="http://schemas.microsoft.com/office/powerpoint/2010/main" val="1244958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15">
            <a:extLst>
              <a:ext uri="{FF2B5EF4-FFF2-40B4-BE49-F238E27FC236}">
                <a16:creationId xmlns:a16="http://schemas.microsoft.com/office/drawing/2014/main" id="{1031B042-D5A5-1841-8472-023B2C77E34E}"/>
              </a:ext>
            </a:extLst>
          </p:cNvPr>
          <p:cNvSpPr>
            <a:spLocks noChangeArrowheads="1"/>
          </p:cNvSpPr>
          <p:nvPr userDrawn="1"/>
        </p:nvSpPr>
        <p:spPr bwMode="auto">
          <a:xfrm>
            <a:off x="0" y="17463"/>
            <a:ext cx="9144000" cy="2171700"/>
          </a:xfrm>
          <a:prstGeom prst="rect">
            <a:avLst/>
          </a:prstGeom>
          <a:gradFill rotWithShape="0">
            <a:gsLst>
              <a:gs pos="0">
                <a:srgbClr val="333333"/>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Arial" charset="0"/>
              <a:ea typeface="Osaka" charset="0"/>
            </a:endParaRPr>
          </a:p>
        </p:txBody>
      </p:sp>
      <p:sp>
        <p:nvSpPr>
          <p:cNvPr id="3" name="Subtitle 2"/>
          <p:cNvSpPr>
            <a:spLocks noGrp="1"/>
          </p:cNvSpPr>
          <p:nvPr>
            <p:ph type="subTitle" idx="1"/>
          </p:nvPr>
        </p:nvSpPr>
        <p:spPr>
          <a:xfrm>
            <a:off x="609600" y="2724150"/>
            <a:ext cx="6858000" cy="12418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0" name="Rectangle 2">
            <a:extLst>
              <a:ext uri="{FF2B5EF4-FFF2-40B4-BE49-F238E27FC236}">
                <a16:creationId xmlns:a16="http://schemas.microsoft.com/office/drawing/2014/main" id="{61972171-6A13-E843-97EF-71322E18AB51}"/>
              </a:ext>
            </a:extLst>
          </p:cNvPr>
          <p:cNvSpPr>
            <a:spLocks noGrp="1" noChangeArrowheads="1"/>
          </p:cNvSpPr>
          <p:nvPr>
            <p:ph type="ctrTitle"/>
          </p:nvPr>
        </p:nvSpPr>
        <p:spPr>
          <a:xfrm>
            <a:off x="610496" y="1217613"/>
            <a:ext cx="6858000" cy="971550"/>
          </a:xfrm>
        </p:spPr>
        <p:txBody>
          <a:bodyPr/>
          <a:lstStyle>
            <a:lvl1pPr>
              <a:defRPr sz="2000">
                <a:solidFill>
                  <a:schemeClr val="bg1"/>
                </a:solidFill>
              </a:defRPr>
            </a:lvl1pPr>
          </a:lstStyle>
          <a:p>
            <a:pPr lvl="0"/>
            <a:r>
              <a:rPr lang="en-GB" altLang="en-US" noProof="0"/>
              <a:t>Click to edit Master title style</a:t>
            </a:r>
            <a:endParaRPr lang="en-US" altLang="en-US" noProof="0" dirty="0"/>
          </a:p>
        </p:txBody>
      </p:sp>
    </p:spTree>
    <p:extLst>
      <p:ext uri="{BB962C8B-B14F-4D97-AF65-F5344CB8AC3E}">
        <p14:creationId xmlns:p14="http://schemas.microsoft.com/office/powerpoint/2010/main" val="1725667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D693FF1-60C2-CC43-969A-CBCBE0CFBB57}"/>
              </a:ext>
            </a:extLst>
          </p:cNvPr>
          <p:cNvSpPr>
            <a:spLocks noGrp="1"/>
          </p:cNvSpPr>
          <p:nvPr>
            <p:ph idx="1"/>
          </p:nvPr>
        </p:nvSpPr>
        <p:spPr>
          <a:xfrm>
            <a:off x="609600" y="666750"/>
            <a:ext cx="5727247" cy="34290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1">
            <a:extLst>
              <a:ext uri="{FF2B5EF4-FFF2-40B4-BE49-F238E27FC236}">
                <a16:creationId xmlns:a16="http://schemas.microsoft.com/office/drawing/2014/main" id="{66B30B78-E5A5-E44B-B5B9-DC9CCE73EFD2}"/>
              </a:ext>
            </a:extLst>
          </p:cNvPr>
          <p:cNvSpPr>
            <a:spLocks noGrp="1"/>
          </p:cNvSpPr>
          <p:nvPr>
            <p:ph type="title"/>
          </p:nvPr>
        </p:nvSpPr>
        <p:spPr>
          <a:xfrm>
            <a:off x="6477000" y="666750"/>
            <a:ext cx="2514600" cy="3429002"/>
          </a:xfrm>
        </p:spPr>
        <p:txBody>
          <a:bodyPr anchor="b"/>
          <a:lstStyle>
            <a:lvl1pPr>
              <a:defRPr sz="2400"/>
            </a:lvl1pPr>
          </a:lstStyle>
          <a:p>
            <a:r>
              <a:rPr lang="en-GB"/>
              <a:t>Click to edit Master title style</a:t>
            </a:r>
            <a:endParaRPr lang="en-US" dirty="0"/>
          </a:p>
        </p:txBody>
      </p:sp>
    </p:spTree>
    <p:extLst>
      <p:ext uri="{BB962C8B-B14F-4D97-AF65-F5344CB8AC3E}">
        <p14:creationId xmlns:p14="http://schemas.microsoft.com/office/powerpoint/2010/main" val="211611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1950"/>
            <a:ext cx="7886700" cy="841375"/>
          </a:xfrm>
        </p:spPr>
        <p:txBody>
          <a:bodyPr/>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628650" y="1352550"/>
            <a:ext cx="7886700" cy="2667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8114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047750"/>
            <a:ext cx="7886700" cy="2139553"/>
          </a:xfrm>
        </p:spPr>
        <p:txBody>
          <a:bodyPr anchor="b"/>
          <a:lstStyle>
            <a:lvl1pPr>
              <a:defRPr sz="4800"/>
            </a:lvl1pPr>
          </a:lstStyle>
          <a:p>
            <a:r>
              <a:rPr lang="en-GB"/>
              <a:t>Click to edit Master title style</a:t>
            </a:r>
            <a:endParaRPr lang="en-US" dirty="0"/>
          </a:p>
        </p:txBody>
      </p:sp>
      <p:sp>
        <p:nvSpPr>
          <p:cNvPr id="3" name="Text Placeholder 2"/>
          <p:cNvSpPr>
            <a:spLocks noGrp="1"/>
          </p:cNvSpPr>
          <p:nvPr>
            <p:ph type="body" idx="1"/>
          </p:nvPr>
        </p:nvSpPr>
        <p:spPr>
          <a:xfrm>
            <a:off x="623888" y="3187303"/>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69617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666750"/>
            <a:ext cx="7886700" cy="533399"/>
          </a:xfrm>
        </p:spPr>
        <p:txBody>
          <a:bodyPr/>
          <a:lstStyle>
            <a:lvl1pPr>
              <a:defRPr sz="2000"/>
            </a:lvl1p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27265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27265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42980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514350"/>
            <a:ext cx="7886700" cy="520397"/>
          </a:xfrm>
        </p:spPr>
        <p:txBody>
          <a:bodyPr/>
          <a:lstStyle>
            <a:lvl1pPr>
              <a:defRPr sz="1800"/>
            </a:lvl1p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2931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7"/>
            <a:ext cx="3887391" cy="22931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8407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5625" y="666750"/>
            <a:ext cx="7886700" cy="460375"/>
          </a:xfrm>
        </p:spPr>
        <p:txBody>
          <a:bodyPr/>
          <a:lstStyle>
            <a:lvl1pPr>
              <a:defRPr sz="2000"/>
            </a:lvl1pPr>
          </a:lstStyle>
          <a:p>
            <a:r>
              <a:rPr lang="en-GB"/>
              <a:t>Click to edit Master title style</a:t>
            </a:r>
            <a:endParaRPr lang="en-US" dirty="0"/>
          </a:p>
        </p:txBody>
      </p:sp>
    </p:spTree>
    <p:extLst>
      <p:ext uri="{BB962C8B-B14F-4D97-AF65-F5344CB8AC3E}">
        <p14:creationId xmlns:p14="http://schemas.microsoft.com/office/powerpoint/2010/main" val="184942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0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3979" y="590550"/>
            <a:ext cx="2949178" cy="11049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92969"/>
            <a:ext cx="4629150" cy="32789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695451"/>
            <a:ext cx="2949178" cy="247649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Tree>
    <p:extLst>
      <p:ext uri="{BB962C8B-B14F-4D97-AF65-F5344CB8AC3E}">
        <p14:creationId xmlns:p14="http://schemas.microsoft.com/office/powerpoint/2010/main" val="407827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8150"/>
            <a:ext cx="2949178" cy="1066799"/>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278981"/>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629841" y="1543051"/>
            <a:ext cx="2949178" cy="24765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Tree>
    <p:extLst>
      <p:ext uri="{BB962C8B-B14F-4D97-AF65-F5344CB8AC3E}">
        <p14:creationId xmlns:p14="http://schemas.microsoft.com/office/powerpoint/2010/main" val="33318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489084D-70EB-D343-A345-C826315748FB}"/>
              </a:ext>
            </a:extLst>
          </p:cNvPr>
          <p:cNvSpPr>
            <a:spLocks noGrp="1" noChangeArrowheads="1"/>
          </p:cNvSpPr>
          <p:nvPr>
            <p:ph type="title"/>
          </p:nvPr>
        </p:nvSpPr>
        <p:spPr bwMode="auto">
          <a:xfrm>
            <a:off x="628650" y="666750"/>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1AC9DE31-7BFB-794F-A4A0-FF366B678725}"/>
              </a:ext>
            </a:extLst>
          </p:cNvPr>
          <p:cNvSpPr>
            <a:spLocks noGrp="1" noChangeArrowheads="1"/>
          </p:cNvSpPr>
          <p:nvPr>
            <p:ph type="body" idx="1"/>
          </p:nvPr>
        </p:nvSpPr>
        <p:spPr bwMode="auto">
          <a:xfrm>
            <a:off x="628650" y="1762125"/>
            <a:ext cx="78867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7" name="Rectangle 10">
            <a:extLst>
              <a:ext uri="{FF2B5EF4-FFF2-40B4-BE49-F238E27FC236}">
                <a16:creationId xmlns:a16="http://schemas.microsoft.com/office/drawing/2014/main" id="{8B0A5EFE-ABF3-A443-8C07-FEED45DAEB55}"/>
              </a:ext>
            </a:extLst>
          </p:cNvPr>
          <p:cNvSpPr>
            <a:spLocks noChangeArrowheads="1"/>
          </p:cNvSpPr>
          <p:nvPr userDrawn="1"/>
        </p:nvSpPr>
        <p:spPr bwMode="auto">
          <a:xfrm>
            <a:off x="1588" y="-4763"/>
            <a:ext cx="9144000" cy="368301"/>
          </a:xfrm>
          <a:prstGeom prst="rect">
            <a:avLst/>
          </a:prstGeom>
          <a:gradFill rotWithShape="0">
            <a:gsLst>
              <a:gs pos="0">
                <a:srgbClr val="333333"/>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Arial" charset="0"/>
              <a:ea typeface="Osaka" charset="0"/>
            </a:endParaRPr>
          </a:p>
        </p:txBody>
      </p:sp>
      <p:sp>
        <p:nvSpPr>
          <p:cNvPr id="10" name="Rectangle 23">
            <a:extLst>
              <a:ext uri="{FF2B5EF4-FFF2-40B4-BE49-F238E27FC236}">
                <a16:creationId xmlns:a16="http://schemas.microsoft.com/office/drawing/2014/main" id="{8C9CBC1F-6FEB-0541-BC69-0EA56E8665B5}"/>
              </a:ext>
            </a:extLst>
          </p:cNvPr>
          <p:cNvSpPr>
            <a:spLocks noChangeArrowheads="1"/>
          </p:cNvSpPr>
          <p:nvPr userDrawn="1"/>
        </p:nvSpPr>
        <p:spPr bwMode="auto">
          <a:xfrm>
            <a:off x="533400" y="4293478"/>
            <a:ext cx="46640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ltLang="en-US" sz="900" dirty="0">
                <a:latin typeface="Arial" charset="0"/>
                <a:ea typeface="Osaka" charset="0"/>
              </a:rPr>
              <a:t>Dependable Computing Laboratory</a:t>
            </a:r>
            <a:r>
              <a:rPr lang="en-US" altLang="zh-CN" sz="900" dirty="0">
                <a:latin typeface="Arial" charset="0"/>
                <a:ea typeface="Osaka" charset="0"/>
              </a:rPr>
              <a:t>,</a:t>
            </a:r>
            <a:br>
              <a:rPr lang="en-US" altLang="zh-CN" sz="900" dirty="0">
                <a:latin typeface="Arial" charset="0"/>
                <a:ea typeface="Osaka" charset="0"/>
              </a:rPr>
            </a:br>
            <a:r>
              <a:rPr lang="en-US" altLang="en-US" sz="900" dirty="0">
                <a:latin typeface="Arial" charset="0"/>
                <a:ea typeface="Osaka" charset="0"/>
              </a:rPr>
              <a:t>Department of Electrical and Computer Engineering</a:t>
            </a:r>
            <a:r>
              <a:rPr lang="en-US" altLang="zh-CN" sz="900" dirty="0">
                <a:latin typeface="Arial" charset="0"/>
                <a:ea typeface="Osaka" charset="0"/>
              </a:rPr>
              <a:t>,</a:t>
            </a:r>
            <a:endParaRPr lang="en-US" altLang="en-US" sz="900" b="1" i="0" baseline="0" dirty="0">
              <a:latin typeface="Arial Bold" charset="0"/>
              <a:ea typeface="Osaka" charset="0"/>
            </a:endParaRPr>
          </a:p>
          <a:p>
            <a:pPr>
              <a:defRPr/>
            </a:pPr>
            <a:r>
              <a:rPr lang="en-US" altLang="en-US" sz="900" b="1" i="0" baseline="0" dirty="0">
                <a:latin typeface="Arial Bold" charset="0"/>
                <a:ea typeface="Osaka" charset="0"/>
              </a:rPr>
              <a:t>Boston University</a:t>
            </a:r>
            <a:endParaRPr lang="en-US" altLang="en-US" sz="900" dirty="0">
              <a:latin typeface="Arial" charset="0"/>
              <a:ea typeface="Osaka" charset="0"/>
            </a:endParaRPr>
          </a:p>
        </p:txBody>
      </p:sp>
      <p:pic>
        <p:nvPicPr>
          <p:cNvPr id="16" name="Picture 20">
            <a:extLst>
              <a:ext uri="{FF2B5EF4-FFF2-40B4-BE49-F238E27FC236}">
                <a16:creationId xmlns:a16="http://schemas.microsoft.com/office/drawing/2014/main" id="{D9E98F67-54D2-8242-9230-91890B97EC7F}"/>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0950" y="4341813"/>
            <a:ext cx="9144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 bg1="lt1" tx1="dk1" bg2="lt2" tx2="dk2" accent1="accent1" accent2="accent2" accent3="accent3" accent4="accent4" accent5="accent5" accent6="accent6" hlink="hlink" folHlink="folHlink"/>
  <p:sldLayoutIdLst>
    <p:sldLayoutId id="2147483821" r:id="rId1"/>
    <p:sldLayoutId id="2147483820"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hf sldNum="0" hdr="0" ftr="0"/>
  <p:txStyles>
    <p:titleStyle>
      <a:lvl1pPr algn="l" defTabSz="685800" rtl="0" eaLnBrk="1" fontAlgn="base" hangingPunct="1">
        <a:lnSpc>
          <a:spcPct val="90000"/>
        </a:lnSpc>
        <a:spcBef>
          <a:spcPct val="0"/>
        </a:spcBef>
        <a:spcAft>
          <a:spcPct val="0"/>
        </a:spcAft>
        <a:defRPr sz="3000" kern="1200">
          <a:solidFill>
            <a:schemeClr val="tx1"/>
          </a:solidFill>
          <a:latin typeface="Arial Regular"/>
          <a:ea typeface="+mj-ea"/>
          <a:cs typeface="+mj-cs"/>
        </a:defRPr>
      </a:lvl1pPr>
      <a:lvl2pPr algn="l" defTabSz="685800" rtl="0" eaLnBrk="1" fontAlgn="base" hangingPunct="1">
        <a:lnSpc>
          <a:spcPct val="90000"/>
        </a:lnSpc>
        <a:spcBef>
          <a:spcPct val="0"/>
        </a:spcBef>
        <a:spcAft>
          <a:spcPct val="0"/>
        </a:spcAft>
        <a:defRPr sz="3000">
          <a:solidFill>
            <a:schemeClr val="tx1"/>
          </a:solidFill>
          <a:latin typeface="Arial Regular"/>
        </a:defRPr>
      </a:lvl2pPr>
      <a:lvl3pPr algn="l" defTabSz="685800" rtl="0" eaLnBrk="1" fontAlgn="base" hangingPunct="1">
        <a:lnSpc>
          <a:spcPct val="90000"/>
        </a:lnSpc>
        <a:spcBef>
          <a:spcPct val="0"/>
        </a:spcBef>
        <a:spcAft>
          <a:spcPct val="0"/>
        </a:spcAft>
        <a:defRPr sz="3000">
          <a:solidFill>
            <a:schemeClr val="tx1"/>
          </a:solidFill>
          <a:latin typeface="Arial Regular"/>
        </a:defRPr>
      </a:lvl3pPr>
      <a:lvl4pPr algn="l" defTabSz="685800" rtl="0" eaLnBrk="1" fontAlgn="base" hangingPunct="1">
        <a:lnSpc>
          <a:spcPct val="90000"/>
        </a:lnSpc>
        <a:spcBef>
          <a:spcPct val="0"/>
        </a:spcBef>
        <a:spcAft>
          <a:spcPct val="0"/>
        </a:spcAft>
        <a:defRPr sz="3000">
          <a:solidFill>
            <a:schemeClr val="tx1"/>
          </a:solidFill>
          <a:latin typeface="Arial Regular"/>
        </a:defRPr>
      </a:lvl4pPr>
      <a:lvl5pPr algn="l" defTabSz="685800" rtl="0" eaLnBrk="1" fontAlgn="base" hangingPunct="1">
        <a:lnSpc>
          <a:spcPct val="90000"/>
        </a:lnSpc>
        <a:spcBef>
          <a:spcPct val="0"/>
        </a:spcBef>
        <a:spcAft>
          <a:spcPct val="0"/>
        </a:spcAft>
        <a:defRPr sz="3000">
          <a:solidFill>
            <a:schemeClr val="tx1"/>
          </a:solidFill>
          <a:latin typeface="Arial Regular"/>
        </a:defRPr>
      </a:lvl5pPr>
      <a:lvl6pPr marL="457200" algn="l" defTabSz="685800" rtl="0" eaLnBrk="1" fontAlgn="base" hangingPunct="1">
        <a:lnSpc>
          <a:spcPct val="90000"/>
        </a:lnSpc>
        <a:spcBef>
          <a:spcPct val="0"/>
        </a:spcBef>
        <a:spcAft>
          <a:spcPct val="0"/>
        </a:spcAft>
        <a:defRPr sz="3000">
          <a:solidFill>
            <a:schemeClr val="tx1"/>
          </a:solidFill>
          <a:latin typeface="Arial Regular"/>
        </a:defRPr>
      </a:lvl6pPr>
      <a:lvl7pPr marL="914400" algn="l" defTabSz="685800" rtl="0" eaLnBrk="1" fontAlgn="base" hangingPunct="1">
        <a:lnSpc>
          <a:spcPct val="90000"/>
        </a:lnSpc>
        <a:spcBef>
          <a:spcPct val="0"/>
        </a:spcBef>
        <a:spcAft>
          <a:spcPct val="0"/>
        </a:spcAft>
        <a:defRPr sz="3000">
          <a:solidFill>
            <a:schemeClr val="tx1"/>
          </a:solidFill>
          <a:latin typeface="Arial Regular"/>
        </a:defRPr>
      </a:lvl7pPr>
      <a:lvl8pPr marL="1371600" algn="l" defTabSz="685800" rtl="0" eaLnBrk="1" fontAlgn="base" hangingPunct="1">
        <a:lnSpc>
          <a:spcPct val="90000"/>
        </a:lnSpc>
        <a:spcBef>
          <a:spcPct val="0"/>
        </a:spcBef>
        <a:spcAft>
          <a:spcPct val="0"/>
        </a:spcAft>
        <a:defRPr sz="3000">
          <a:solidFill>
            <a:schemeClr val="tx1"/>
          </a:solidFill>
          <a:latin typeface="Arial Regular"/>
        </a:defRPr>
      </a:lvl8pPr>
      <a:lvl9pPr marL="1828800" algn="l" defTabSz="685800" rtl="0" eaLnBrk="1" fontAlgn="base" hangingPunct="1">
        <a:lnSpc>
          <a:spcPct val="90000"/>
        </a:lnSpc>
        <a:spcBef>
          <a:spcPct val="0"/>
        </a:spcBef>
        <a:spcAft>
          <a:spcPct val="0"/>
        </a:spcAft>
        <a:defRPr sz="3000">
          <a:solidFill>
            <a:schemeClr val="tx1"/>
          </a:solidFill>
          <a:latin typeface="Arial Regular"/>
        </a:defRPr>
      </a:lvl9pPr>
    </p:titleStyle>
    <p:body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0.png"/><Relationship Id="rId7"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code.google.com/archive/p/relation-extraction-corpus/" TargetMode="External"/><Relationship Id="rId5" Type="http://schemas.openxmlformats.org/officeDocument/2006/relationships/hyperlink" Target="https://github.com/facebookresearch/LAMA#lama-uhn" TargetMode="External"/><Relationship Id="rId4" Type="http://schemas.openxmlformats.org/officeDocument/2006/relationships/hyperlink" Target="https://github.com/facebookresearch/LAM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00.png"/><Relationship Id="rId7"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rive.google.com/file/d/1ELFGUIYDClmh9GrEHjFYoE_VI1t2a5nK/vie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drive.google.com/file/d/1ELFGUIYDClmh9GrEHjFYoE_VI1t2a5nK/view"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00.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00.png"/><Relationship Id="rId7" Type="http://schemas.openxmlformats.org/officeDocument/2006/relationships/hyperlink" Target="https://github.com/hiyouga/Dual-Contrastive-Learning/tree/main/dat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cs.cornell.edu/people/pabo/movie-review-data/" TargetMode="External"/><Relationship Id="rId5" Type="http://schemas.openxmlformats.org/officeDocument/2006/relationships/hyperlink" Target="https://www.kaggle.com/datasets/atulanandjha/stanford-sentiment-treebank-v2-sst2" TargetMode="Externa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towardsdatascience.com/linguistics-wisdom-of-nlp-models-8c8554bc8c66"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nips.cc/virtual/2022/tutorial/55796" TargetMode="Externa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nips.cc/virtual/2022/tutorial/55796" TargetMode="Externa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F9092B97-A847-E846-BDFE-E6987666C40D}"/>
              </a:ext>
            </a:extLst>
          </p:cNvPr>
          <p:cNvSpPr>
            <a:spLocks noGrp="1" noChangeArrowheads="1"/>
          </p:cNvSpPr>
          <p:nvPr>
            <p:ph type="ctrTitle"/>
          </p:nvPr>
        </p:nvSpPr>
        <p:spPr>
          <a:xfrm>
            <a:off x="609600" y="971550"/>
            <a:ext cx="6986736" cy="1292225"/>
          </a:xfrm>
        </p:spPr>
        <p:txBody>
          <a:bodyPr/>
          <a:lstStyle/>
          <a:p>
            <a:pPr eaLnBrk="1" hangingPunct="1"/>
            <a:r>
              <a:rPr lang="en-US" altLang="en-US" sz="2400" dirty="0">
                <a:latin typeface="Arial" panose="020B0604020202020204" pitchFamily="34" charset="0"/>
                <a:cs typeface="Arial" panose="020B0604020202020204" pitchFamily="34" charset="0"/>
              </a:rPr>
              <a:t>Prompt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Perturbation and Robustness Evaluation</a:t>
            </a:r>
            <a:endParaRPr lang="en-US" altLang="en-US" sz="2400" dirty="0">
              <a:latin typeface="Arial" panose="020B0604020202020204" pitchFamily="34" charset="0"/>
              <a:cs typeface="Arial" panose="020B0604020202020204" pitchFamily="34" charset="0"/>
            </a:endParaRPr>
          </a:p>
        </p:txBody>
      </p:sp>
      <p:sp>
        <p:nvSpPr>
          <p:cNvPr id="13314" name="Rectangle 3">
            <a:extLst>
              <a:ext uri="{FF2B5EF4-FFF2-40B4-BE49-F238E27FC236}">
                <a16:creationId xmlns:a16="http://schemas.microsoft.com/office/drawing/2014/main" id="{1A07D267-448F-AE4A-9233-E3321FD2B161}"/>
              </a:ext>
            </a:extLst>
          </p:cNvPr>
          <p:cNvSpPr>
            <a:spLocks noGrp="1" noChangeArrowheads="1"/>
          </p:cNvSpPr>
          <p:nvPr>
            <p:ph type="subTitle" idx="1"/>
          </p:nvPr>
        </p:nvSpPr>
        <p:spPr>
          <a:xfrm>
            <a:off x="609600" y="2499742"/>
            <a:ext cx="6858000" cy="2016224"/>
          </a:xfrm>
        </p:spPr>
        <p:txBody>
          <a:bodyPr/>
          <a:lstStyle/>
          <a:p>
            <a:pPr eaLnBrk="1" hangingPunct="1">
              <a:lnSpc>
                <a:spcPts val="2800"/>
              </a:lnSpc>
            </a:pPr>
            <a:r>
              <a:rPr lang="en-US" altLang="en-US" sz="2000" b="1" dirty="0">
                <a:latin typeface="+mn-lt"/>
              </a:rPr>
              <a:t>Shuyue Jia</a:t>
            </a:r>
            <a:br>
              <a:rPr lang="en-US" altLang="en-US" sz="2000" dirty="0">
                <a:latin typeface="+mn-lt"/>
              </a:rPr>
            </a:br>
            <a:r>
              <a:rPr lang="en-US" altLang="en-US" sz="2000" dirty="0">
                <a:latin typeface="+mn-lt"/>
              </a:rPr>
              <a:t>Ph</a:t>
            </a:r>
            <a:r>
              <a:rPr lang="en-US" altLang="zh-CN" sz="2000" dirty="0">
                <a:latin typeface="+mn-lt"/>
              </a:rPr>
              <a:t>.D.</a:t>
            </a:r>
            <a:r>
              <a:rPr lang="zh-CN" altLang="en-US" sz="2000" dirty="0">
                <a:latin typeface="+mn-lt"/>
              </a:rPr>
              <a:t> </a:t>
            </a:r>
            <a:r>
              <a:rPr lang="en-US" altLang="zh-CN" sz="2000" dirty="0">
                <a:latin typeface="+mn-lt"/>
              </a:rPr>
              <a:t>Student</a:t>
            </a:r>
            <a:br>
              <a:rPr lang="en-US" altLang="zh-CN" sz="2000" dirty="0">
                <a:latin typeface="+mn-lt"/>
              </a:rPr>
            </a:br>
            <a:r>
              <a:rPr lang="en-US" altLang="zh-CN" sz="2000" dirty="0">
                <a:latin typeface="+mn-lt"/>
              </a:rPr>
              <a:t>Boston University</a:t>
            </a:r>
            <a:br>
              <a:rPr lang="en-US" altLang="zh-CN" sz="2000" dirty="0">
                <a:latin typeface="+mn-lt"/>
              </a:rPr>
            </a:br>
            <a:r>
              <a:rPr lang="en-US" altLang="zh-CN" sz="2000" dirty="0">
                <a:latin typeface="+mn-lt"/>
              </a:rPr>
              <a:t>October 3rd,</a:t>
            </a:r>
            <a:r>
              <a:rPr lang="zh-CN" altLang="en-US" sz="2000" dirty="0">
                <a:latin typeface="+mn-lt"/>
              </a:rPr>
              <a:t> </a:t>
            </a:r>
            <a:r>
              <a:rPr lang="en-US" altLang="zh-CN" sz="2000" dirty="0">
                <a:latin typeface="+mn-lt"/>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1059583"/>
                <a:ext cx="8515350" cy="1296144"/>
              </a:xfrm>
            </p:spPr>
            <p:txBody>
              <a:bodyPr/>
              <a:lstStyle/>
              <a:p>
                <a:pPr lvl="1">
                  <a:lnSpc>
                    <a:spcPct val="120000"/>
                  </a:lnSpc>
                  <a:buClr>
                    <a:srgbClr val="CC0000"/>
                  </a:buClr>
                </a:pPr>
                <a:r>
                  <a:rPr lang="en-US" altLang="zh-CN" b="1" dirty="0"/>
                  <a:t>Different granularities</a:t>
                </a:r>
                <a:r>
                  <a:rPr lang="zh-CN" altLang="en-US" dirty="0"/>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dirty="0"/>
                  <a:t> </a:t>
                </a:r>
                <a:r>
                  <a:rPr lang="en-US" altLang="zh-CN" b="1" dirty="0"/>
                  <a:t>Sentence-level</a:t>
                </a:r>
                <a:r>
                  <a:rPr lang="zh-CN" altLang="en-US" dirty="0"/>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dirty="0"/>
                  <a:t> </a:t>
                </a:r>
                <a:r>
                  <a:rPr lang="en-US" altLang="zh-CN" dirty="0"/>
                  <a:t>Paraphrasing</a:t>
                </a:r>
              </a:p>
              <a:p>
                <a:pPr lvl="1">
                  <a:lnSpc>
                    <a:spcPct val="120000"/>
                  </a:lnSpc>
                  <a:buClr>
                    <a:srgbClr val="CC0000"/>
                  </a:buClr>
                </a:pPr>
                <a:r>
                  <a:rPr lang="en-US" altLang="zh-CN" dirty="0"/>
                  <a:t>Generates a lot of similar prompts (</a:t>
                </a:r>
                <a:r>
                  <a:rPr lang="en-US" altLang="zh-CN" b="1" dirty="0"/>
                  <a:t>paraphrasing</a:t>
                </a:r>
                <a:r>
                  <a:rPr lang="en-US" altLang="zh-CN" dirty="0"/>
                  <a:t>)</a:t>
                </a:r>
              </a:p>
              <a:p>
                <a:pPr lvl="1">
                  <a:lnSpc>
                    <a:spcPct val="120000"/>
                  </a:lnSpc>
                  <a:buClr>
                    <a:srgbClr val="CC0000"/>
                  </a:buClr>
                </a:pPr>
                <a:r>
                  <a:rPr lang="en-US" altLang="zh-CN" dirty="0"/>
                  <a:t>Transfer the style of text into </a:t>
                </a:r>
                <a:r>
                  <a:rPr lang="en-US" altLang="zh-CN" b="1" dirty="0"/>
                  <a:t>formal</a:t>
                </a:r>
                <a:r>
                  <a:rPr lang="en-US" altLang="zh-CN" dirty="0"/>
                  <a:t>, </a:t>
                </a:r>
                <a:r>
                  <a:rPr lang="en-US" altLang="zh-CN" b="1" dirty="0"/>
                  <a:t>casual</a:t>
                </a:r>
                <a:r>
                  <a:rPr lang="en-US" altLang="zh-CN" dirty="0"/>
                  <a:t>, </a:t>
                </a:r>
                <a:r>
                  <a:rPr lang="en-US" altLang="zh-CN" b="1" dirty="0"/>
                  <a:t>passive</a:t>
                </a:r>
                <a:r>
                  <a:rPr lang="en-US" altLang="zh-CN" dirty="0"/>
                  <a:t>, and </a:t>
                </a:r>
                <a:r>
                  <a:rPr lang="en-US" altLang="zh-CN" b="1" dirty="0"/>
                  <a:t>active</a:t>
                </a:r>
                <a:br>
                  <a:rPr lang="en-US" altLang="zh-CN" dirty="0"/>
                </a:br>
                <a:br>
                  <a:rPr lang="en-US" altLang="en-US" dirty="0"/>
                </a:br>
                <a:br>
                  <a:rPr lang="en-US" altLang="en-US" dirty="0"/>
                </a:br>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1531" y="1059583"/>
                <a:ext cx="8515350" cy="1296144"/>
              </a:xfrm>
              <a:blipFill>
                <a:blip r:embed="rId4"/>
                <a:stretch>
                  <a:fillRect t="-971"/>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graphicFrame>
        <p:nvGraphicFramePr>
          <p:cNvPr id="3" name="Table 2">
            <a:extLst>
              <a:ext uri="{FF2B5EF4-FFF2-40B4-BE49-F238E27FC236}">
                <a16:creationId xmlns:a16="http://schemas.microsoft.com/office/drawing/2014/main" id="{25CB8C02-EC8C-F442-4F39-F9716B7EA7CF}"/>
              </a:ext>
            </a:extLst>
          </p:cNvPr>
          <p:cNvGraphicFramePr>
            <a:graphicFrameLocks noGrp="1"/>
          </p:cNvGraphicFramePr>
          <p:nvPr>
            <p:extLst>
              <p:ext uri="{D42A27DB-BD31-4B8C-83A1-F6EECF244321}">
                <p14:modId xmlns:p14="http://schemas.microsoft.com/office/powerpoint/2010/main" val="3054781540"/>
              </p:ext>
            </p:extLst>
          </p:nvPr>
        </p:nvGraphicFramePr>
        <p:xfrm>
          <a:off x="695587" y="2528941"/>
          <a:ext cx="7632848" cy="1988820"/>
        </p:xfrm>
        <a:graphic>
          <a:graphicData uri="http://schemas.openxmlformats.org/drawingml/2006/table">
            <a:tbl>
              <a:tblPr firstRow="1" bandRow="1">
                <a:tableStyleId>{17292A2E-F333-43FB-9621-5CBBE7FDCDCB}</a:tableStyleId>
              </a:tblPr>
              <a:tblGrid>
                <a:gridCol w="1512168">
                  <a:extLst>
                    <a:ext uri="{9D8B030D-6E8A-4147-A177-3AD203B41FA5}">
                      <a16:colId xmlns:a16="http://schemas.microsoft.com/office/drawing/2014/main" val="2801057903"/>
                    </a:ext>
                  </a:extLst>
                </a:gridCol>
                <a:gridCol w="6120680">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Description</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262229">
                <a:tc>
                  <a:txBody>
                    <a:bodyPr/>
                    <a:lstStyle/>
                    <a:p>
                      <a:pPr algn="ctr"/>
                      <a:r>
                        <a:rPr lang="en-US" dirty="0"/>
                        <a:t>Paraphrasing</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Paraphrase the prompt</a:t>
                      </a:r>
                      <a:r>
                        <a:rPr lang="en-US" altLang="zh-CN" dirty="0"/>
                        <a:t>,</a:t>
                      </a:r>
                      <a:r>
                        <a:rPr lang="zh-CN" altLang="en-US" dirty="0"/>
                        <a:t> </a:t>
                      </a:r>
                      <a:r>
                        <a:rPr lang="en-US" altLang="zh-CN" i="1" dirty="0"/>
                        <a:t>e.g.</a:t>
                      </a:r>
                      <a:r>
                        <a:rPr lang="en-US" altLang="zh-CN" dirty="0"/>
                        <a:t>,</a:t>
                      </a:r>
                      <a:r>
                        <a:rPr lang="zh-CN" altLang="en-US" dirty="0"/>
                        <a:t> </a:t>
                      </a:r>
                      <a:endParaRPr lang="en-HK" altLang="zh-CN" dirty="0"/>
                    </a:p>
                    <a:p>
                      <a:pPr algn="ctr"/>
                      <a:r>
                        <a:rPr lang="en-US" altLang="zh-CN" dirty="0"/>
                        <a:t>Back Translation:</a:t>
                      </a:r>
                      <a:r>
                        <a:rPr lang="zh-CN" altLang="en-US" dirty="0"/>
                        <a:t> </a:t>
                      </a:r>
                      <a:r>
                        <a:rPr lang="en-HK" altLang="zh-CN" dirty="0"/>
                        <a:t>Translate </a:t>
                      </a:r>
                      <a:r>
                        <a:rPr lang="en-US" altLang="zh-CN" dirty="0"/>
                        <a:t>the </a:t>
                      </a:r>
                      <a:r>
                        <a:rPr lang="en-HK" altLang="zh-CN" dirty="0"/>
                        <a:t>source to German and </a:t>
                      </a:r>
                      <a:r>
                        <a:rPr lang="en-US" altLang="zh-CN" dirty="0"/>
                        <a:t>translate</a:t>
                      </a:r>
                      <a:r>
                        <a:rPr lang="en-HK" altLang="zh-CN" dirty="0"/>
                        <a:t> it back to English</a:t>
                      </a:r>
                      <a:r>
                        <a:rPr lang="en-US" altLang="zh-CN" dirty="0"/>
                        <a:t>.</a:t>
                      </a:r>
                      <a:r>
                        <a:rPr lang="zh-CN" altLang="en-US" dirty="0"/>
                        <a:t> </a:t>
                      </a:r>
                      <a:endParaRPr lang="en-US" dirty="0"/>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Formal</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Transfer the text style to Formal.</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Casual</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Transfer the text style to Casual.</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Passive</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solidFill>
                            <a:schemeClr val="tx1"/>
                          </a:solidFill>
                        </a:rPr>
                        <a:t>Transfer the text style to Passive.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Active</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solidFill>
                            <a:schemeClr val="tx1"/>
                          </a:solidFill>
                        </a:rPr>
                        <a:t>Transfer the text style to Active.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bl>
          </a:graphicData>
        </a:graphic>
      </p:graphicFrame>
    </p:spTree>
    <p:extLst>
      <p:ext uri="{BB962C8B-B14F-4D97-AF65-F5344CB8AC3E}">
        <p14:creationId xmlns:p14="http://schemas.microsoft.com/office/powerpoint/2010/main" val="184849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1059583"/>
                <a:ext cx="8515350" cy="1296144"/>
              </a:xfrm>
            </p:spPr>
            <p:txBody>
              <a:bodyPr/>
              <a:lstStyle/>
              <a:p>
                <a:pPr lvl="1">
                  <a:lnSpc>
                    <a:spcPct val="120000"/>
                  </a:lnSpc>
                  <a:buClr>
                    <a:srgbClr val="CC0000"/>
                  </a:buClr>
                </a:pPr>
                <a:r>
                  <a:rPr lang="en-US" altLang="zh-CN" b="1" dirty="0"/>
                  <a:t>Different granularities</a:t>
                </a:r>
                <a:r>
                  <a:rPr lang="zh-CN" altLang="en-US" dirty="0"/>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dirty="0"/>
                  <a:t> </a:t>
                </a:r>
                <a:r>
                  <a:rPr lang="en-US" altLang="zh-CN" b="1" dirty="0"/>
                  <a:t>Sentence-level</a:t>
                </a:r>
                <a:r>
                  <a:rPr lang="zh-CN" altLang="en-US" dirty="0"/>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dirty="0"/>
                  <a:t> </a:t>
                </a:r>
                <a:r>
                  <a:rPr lang="en-US" altLang="zh-CN" dirty="0"/>
                  <a:t>Paraphrasing</a:t>
                </a:r>
              </a:p>
              <a:p>
                <a:pPr lvl="1">
                  <a:lnSpc>
                    <a:spcPct val="120000"/>
                  </a:lnSpc>
                  <a:buClr>
                    <a:srgbClr val="CC0000"/>
                  </a:buClr>
                </a:pPr>
                <a:r>
                  <a:rPr lang="en-US" altLang="zh-CN" dirty="0"/>
                  <a:t>Generates a lot of similar prompts (</a:t>
                </a:r>
                <a:r>
                  <a:rPr lang="en-US" altLang="zh-CN" b="1" dirty="0"/>
                  <a:t>paraphrasing</a:t>
                </a:r>
                <a:r>
                  <a:rPr lang="en-US" altLang="zh-CN" dirty="0"/>
                  <a:t>)</a:t>
                </a:r>
              </a:p>
              <a:p>
                <a:pPr lvl="1">
                  <a:lnSpc>
                    <a:spcPct val="120000"/>
                  </a:lnSpc>
                  <a:buClr>
                    <a:srgbClr val="CC0000"/>
                  </a:buClr>
                </a:pPr>
                <a:r>
                  <a:rPr lang="en-US" altLang="zh-CN" dirty="0"/>
                  <a:t>Transfer the style of text into </a:t>
                </a:r>
                <a:r>
                  <a:rPr lang="en-US" altLang="zh-CN" b="1" dirty="0"/>
                  <a:t>formal</a:t>
                </a:r>
                <a:r>
                  <a:rPr lang="en-US" altLang="zh-CN" dirty="0"/>
                  <a:t>, </a:t>
                </a:r>
                <a:r>
                  <a:rPr lang="en-US" altLang="zh-CN" b="1" dirty="0"/>
                  <a:t>casual</a:t>
                </a:r>
                <a:r>
                  <a:rPr lang="en-US" altLang="zh-CN" dirty="0"/>
                  <a:t>, </a:t>
                </a:r>
                <a:r>
                  <a:rPr lang="en-US" altLang="zh-CN" b="1" dirty="0"/>
                  <a:t>passive</a:t>
                </a:r>
                <a:r>
                  <a:rPr lang="en-US" altLang="zh-CN" dirty="0"/>
                  <a:t>, and </a:t>
                </a:r>
                <a:r>
                  <a:rPr lang="en-US" altLang="zh-CN" b="1" dirty="0"/>
                  <a:t>active</a:t>
                </a:r>
                <a:r>
                  <a:rPr lang="zh-CN" altLang="en-US" b="1" dirty="0"/>
                  <a:t> </a:t>
                </a:r>
                <a:r>
                  <a:rPr lang="en-US" altLang="zh-CN" dirty="0"/>
                  <a:t>styles</a:t>
                </a:r>
                <a:br>
                  <a:rPr lang="en-US" altLang="zh-CN" dirty="0"/>
                </a:br>
                <a:br>
                  <a:rPr lang="en-US" altLang="en-US" dirty="0"/>
                </a:br>
                <a:br>
                  <a:rPr lang="en-US" altLang="en-US" dirty="0"/>
                </a:br>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1531" y="1059583"/>
                <a:ext cx="8515350" cy="1296144"/>
              </a:xfrm>
              <a:blipFill>
                <a:blip r:embed="rId4"/>
                <a:stretch>
                  <a:fillRect t="-971"/>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graphicFrame>
        <p:nvGraphicFramePr>
          <p:cNvPr id="3" name="Table 2">
            <a:extLst>
              <a:ext uri="{FF2B5EF4-FFF2-40B4-BE49-F238E27FC236}">
                <a16:creationId xmlns:a16="http://schemas.microsoft.com/office/drawing/2014/main" id="{25CB8C02-EC8C-F442-4F39-F9716B7EA7CF}"/>
              </a:ext>
            </a:extLst>
          </p:cNvPr>
          <p:cNvGraphicFramePr>
            <a:graphicFrameLocks noGrp="1"/>
          </p:cNvGraphicFramePr>
          <p:nvPr>
            <p:extLst>
              <p:ext uri="{D42A27DB-BD31-4B8C-83A1-F6EECF244321}">
                <p14:modId xmlns:p14="http://schemas.microsoft.com/office/powerpoint/2010/main" val="3247475265"/>
              </p:ext>
            </p:extLst>
          </p:nvPr>
        </p:nvGraphicFramePr>
        <p:xfrm>
          <a:off x="683568" y="2437222"/>
          <a:ext cx="7200800" cy="2080260"/>
        </p:xfrm>
        <a:graphic>
          <a:graphicData uri="http://schemas.openxmlformats.org/drawingml/2006/table">
            <a:tbl>
              <a:tblPr firstRow="1" bandRow="1">
                <a:tableStyleId>{17292A2E-F333-43FB-9621-5CBBE7FDCDCB}</a:tableStyleId>
              </a:tblPr>
              <a:tblGrid>
                <a:gridCol w="3041863">
                  <a:extLst>
                    <a:ext uri="{9D8B030D-6E8A-4147-A177-3AD203B41FA5}">
                      <a16:colId xmlns:a16="http://schemas.microsoft.com/office/drawing/2014/main" val="2801057903"/>
                    </a:ext>
                  </a:extLst>
                </a:gridCol>
                <a:gridCol w="4158937">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Example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189816">
                <a:tc>
                  <a:txBody>
                    <a:bodyPr/>
                    <a:lstStyle/>
                    <a:p>
                      <a:pPr algn="ctr"/>
                      <a:r>
                        <a:rPr lang="en-US" b="1" dirty="0">
                          <a:solidFill>
                            <a:srgbClr val="C00000"/>
                          </a:solidFill>
                        </a:rPr>
                        <a:t>Clean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solidFill>
                            <a:srgbClr val="C00000"/>
                          </a:solidFill>
                        </a:rPr>
                        <a:t>An orange metal bowl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97574530"/>
                  </a:ext>
                </a:extLst>
              </a:tr>
              <a:tr h="262229">
                <a:tc>
                  <a:txBody>
                    <a:bodyPr/>
                    <a:lstStyle/>
                    <a:p>
                      <a:pPr algn="ctr"/>
                      <a:r>
                        <a:rPr lang="en-US" dirty="0"/>
                        <a:t>Paraphrasing</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Apples </a:t>
                      </a:r>
                      <a:r>
                        <a:rPr lang="en-US" dirty="0">
                          <a:solidFill>
                            <a:srgbClr val="FF0000"/>
                          </a:solidFill>
                        </a:rPr>
                        <a:t>are placed in </a:t>
                      </a:r>
                      <a:r>
                        <a:rPr lang="en-US" dirty="0"/>
                        <a:t>an orange metal bowl strainer.</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Formal</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bowl strainer </a:t>
                      </a:r>
                      <a:r>
                        <a:rPr lang="en-US" dirty="0">
                          <a:solidFill>
                            <a:srgbClr val="FF0000"/>
                          </a:solidFill>
                        </a:rPr>
                        <a:t>contains</a:t>
                      </a:r>
                      <a:r>
                        <a:rPr lang="en-US" dirty="0"/>
                        <a:t>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Casual</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bowl </a:t>
                      </a:r>
                      <a:r>
                        <a:rPr lang="en-US" dirty="0">
                          <a:solidFill>
                            <a:srgbClr val="FF0000"/>
                          </a:solidFill>
                        </a:rPr>
                        <a:t>is</a:t>
                      </a:r>
                      <a:r>
                        <a:rPr lang="en-US" dirty="0"/>
                        <a:t>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Passive</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solidFill>
                            <a:srgbClr val="FF0000"/>
                          </a:solidFill>
                        </a:rPr>
                        <a:t>Some</a:t>
                      </a:r>
                      <a:r>
                        <a:rPr lang="en-US" dirty="0"/>
                        <a:t> apples </a:t>
                      </a:r>
                      <a:r>
                        <a:rPr lang="en-US" dirty="0">
                          <a:solidFill>
                            <a:srgbClr val="FF0000"/>
                          </a:solidFill>
                        </a:rPr>
                        <a:t>are</a:t>
                      </a:r>
                      <a:r>
                        <a:rPr lang="en-US" dirty="0"/>
                        <a:t> in an orange metal bowl strainer.</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Active</a:t>
                      </a:r>
                      <a:r>
                        <a:rPr lang="zh-CN" altLang="en-US" dirty="0"/>
                        <a:t> </a:t>
                      </a:r>
                      <a:r>
                        <a:rPr lang="en-US" altLang="zh-CN" dirty="0"/>
                        <a:t>Style</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solidFill>
                            <a:srgbClr val="FF0000"/>
                          </a:solidFill>
                        </a:rPr>
                        <a:t>There are </a:t>
                      </a:r>
                      <a:r>
                        <a:rPr lang="en-US" dirty="0"/>
                        <a:t>apples in an orange metal bowl strainer.</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bl>
          </a:graphicData>
        </a:graphic>
      </p:graphicFrame>
    </p:spTree>
    <p:extLst>
      <p:ext uri="{BB962C8B-B14F-4D97-AF65-F5344CB8AC3E}">
        <p14:creationId xmlns:p14="http://schemas.microsoft.com/office/powerpoint/2010/main" val="50103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26496" y="1059582"/>
                <a:ext cx="9277013" cy="3246331"/>
              </a:xfrm>
            </p:spPr>
            <p:txBody>
              <a:bodyPr/>
              <a:lstStyle/>
              <a:p>
                <a:pPr lvl="1">
                  <a:lnSpc>
                    <a:spcPct val="120000"/>
                  </a:lnSpc>
                  <a:buClr>
                    <a:srgbClr val="CC0000"/>
                  </a:buClr>
                </a:pPr>
                <a:r>
                  <a:rPr lang="en-US" altLang="zh-CN" b="1" dirty="0"/>
                  <a:t>Different granularities</a:t>
                </a:r>
                <a:r>
                  <a:rPr lang="zh-CN" altLang="en-US" dirty="0"/>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dirty="0"/>
                  <a:t> </a:t>
                </a:r>
                <a:r>
                  <a:rPr lang="en-US" altLang="zh-CN" b="1" dirty="0"/>
                  <a:t>Adversary-level</a:t>
                </a:r>
                <a:r>
                  <a:rPr lang="en-US" altLang="zh-CN" b="1" dirty="0">
                    <a:solidFill>
                      <a:srgbClr val="FF0000"/>
                    </a:solidFill>
                  </a:rPr>
                  <a:t> </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zh-CN" altLang="en-US" b="1" dirty="0"/>
                  <a:t> </a:t>
                </a:r>
                <a:r>
                  <a:rPr lang="en-US" altLang="zh-CN" dirty="0"/>
                  <a:t>Universal Adversarial</a:t>
                </a:r>
                <a:r>
                  <a:rPr lang="zh-CN" altLang="en-US" dirty="0"/>
                  <a:t> </a:t>
                </a:r>
                <a:r>
                  <a:rPr lang="en-US" altLang="zh-CN" dirty="0"/>
                  <a:t>Perturbation</a:t>
                </a:r>
                <a:r>
                  <a:rPr lang="zh-CN" altLang="en-US" dirty="0"/>
                  <a:t> </a:t>
                </a:r>
                <a:r>
                  <a:rPr lang="en-US" altLang="zh-CN" baseline="30000" dirty="0"/>
                  <a:t>[1]</a:t>
                </a:r>
              </a:p>
              <a:p>
                <a:pPr lvl="1">
                  <a:lnSpc>
                    <a:spcPct val="120000"/>
                  </a:lnSpc>
                  <a:buClr>
                    <a:srgbClr val="CC0000"/>
                  </a:buClr>
                </a:pPr>
                <a:r>
                  <a:rPr lang="en-US" altLang="en-US" b="1" dirty="0"/>
                  <a:t>Universal adversarial triggers</a:t>
                </a:r>
                <a:r>
                  <a:rPr lang="en-US" altLang="en-US" dirty="0"/>
                  <a:t>:</a:t>
                </a:r>
                <a:r>
                  <a:rPr lang="zh-CN" altLang="en-US" dirty="0"/>
                  <a:t> </a:t>
                </a:r>
                <a:r>
                  <a:rPr lang="en-HK" altLang="zh-CN" dirty="0"/>
                  <a:t>input-agnostic sequences of tokens that </a:t>
                </a:r>
                <a:r>
                  <a:rPr lang="en-HK" altLang="zh-CN" b="1" dirty="0"/>
                  <a:t>trigger</a:t>
                </a:r>
                <a:r>
                  <a:rPr lang="en-HK" altLang="zh-CN" dirty="0"/>
                  <a:t> a model to produce a speciﬁc prediction when concatenated to any input from a dataset</a:t>
                </a:r>
                <a:r>
                  <a:rPr lang="zh-CN" altLang="en-US" dirty="0"/>
                  <a:t> </a:t>
                </a:r>
                <a:r>
                  <a:rPr lang="en-US" altLang="zh-CN" baseline="30000" dirty="0"/>
                  <a:t>[2]</a:t>
                </a:r>
                <a:r>
                  <a:rPr lang="en-HK" altLang="zh-CN" dirty="0"/>
                  <a:t>.</a:t>
                </a:r>
                <a:endParaRPr lang="en-US" altLang="en-US" dirty="0"/>
              </a:p>
              <a:p>
                <a:pPr marL="342900" lvl="1" indent="0">
                  <a:lnSpc>
                    <a:spcPct val="120000"/>
                  </a:lnSpc>
                  <a:buClr>
                    <a:srgbClr val="CC0000"/>
                  </a:buClr>
                  <a:buNone/>
                </a:pPr>
                <a:br>
                  <a:rPr lang="en-US" altLang="en-US" dirty="0"/>
                </a:br>
                <a:br>
                  <a:rPr lang="en-US" altLang="en-US" dirty="0"/>
                </a:br>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26496" y="1059582"/>
                <a:ext cx="9277013" cy="3246331"/>
              </a:xfrm>
              <a:blipFill>
                <a:blip r:embed="rId4"/>
                <a:stretch>
                  <a:fillRect t="-391"/>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graphicFrame>
        <p:nvGraphicFramePr>
          <p:cNvPr id="5" name="Table 4">
            <a:extLst>
              <a:ext uri="{FF2B5EF4-FFF2-40B4-BE49-F238E27FC236}">
                <a16:creationId xmlns:a16="http://schemas.microsoft.com/office/drawing/2014/main" id="{12098101-1112-D261-97B3-7F9786B948F3}"/>
              </a:ext>
            </a:extLst>
          </p:cNvPr>
          <p:cNvGraphicFramePr>
            <a:graphicFrameLocks noGrp="1"/>
          </p:cNvGraphicFramePr>
          <p:nvPr>
            <p:extLst>
              <p:ext uri="{D42A27DB-BD31-4B8C-83A1-F6EECF244321}">
                <p14:modId xmlns:p14="http://schemas.microsoft.com/office/powerpoint/2010/main" val="788631085"/>
              </p:ext>
            </p:extLst>
          </p:nvPr>
        </p:nvGraphicFramePr>
        <p:xfrm>
          <a:off x="628650" y="2564475"/>
          <a:ext cx="7886700" cy="1724406"/>
        </p:xfrm>
        <a:graphic>
          <a:graphicData uri="http://schemas.openxmlformats.org/drawingml/2006/table">
            <a:tbl>
              <a:tblPr firstRow="1" bandRow="1">
                <a:tableStyleId>{17292A2E-F333-43FB-9621-5CBBE7FDCDCB}</a:tableStyleId>
              </a:tblPr>
              <a:tblGrid>
                <a:gridCol w="5616624">
                  <a:extLst>
                    <a:ext uri="{9D8B030D-6E8A-4147-A177-3AD203B41FA5}">
                      <a16:colId xmlns:a16="http://schemas.microsoft.com/office/drawing/2014/main" val="1919773650"/>
                    </a:ext>
                  </a:extLst>
                </a:gridCol>
                <a:gridCol w="2270076">
                  <a:extLst>
                    <a:ext uri="{9D8B030D-6E8A-4147-A177-3AD203B41FA5}">
                      <a16:colId xmlns:a16="http://schemas.microsoft.com/office/drawing/2014/main" val="4110456814"/>
                    </a:ext>
                  </a:extLst>
                </a:gridCol>
              </a:tblGrid>
              <a:tr h="370840">
                <a:tc>
                  <a:txBody>
                    <a:bodyPr/>
                    <a:lstStyle/>
                    <a:p>
                      <a:pPr algn="ctr"/>
                      <a:r>
                        <a:rPr lang="en-US" dirty="0"/>
                        <a:t>Input (</a:t>
                      </a:r>
                      <a:r>
                        <a:rPr lang="en-US" b="1" dirty="0">
                          <a:solidFill>
                            <a:srgbClr val="FF0000"/>
                          </a:solidFill>
                        </a:rPr>
                        <a:t>red = trigger</a:t>
                      </a:r>
                      <a:r>
                        <a:rPr lang="en-US" dirty="0"/>
                        <a:t>)</a:t>
                      </a:r>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Model Prediction</a:t>
                      </a: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15054406"/>
                  </a:ext>
                </a:extLst>
              </a:tr>
              <a:tr h="370840">
                <a:tc>
                  <a:txBody>
                    <a:bodyPr/>
                    <a:lstStyle/>
                    <a:p>
                      <a:pPr algn="l">
                        <a:lnSpc>
                          <a:spcPct val="150000"/>
                        </a:lnSpc>
                      </a:pPr>
                      <a:r>
                        <a:rPr lang="en-US" b="1" dirty="0">
                          <a:solidFill>
                            <a:srgbClr val="FF0000"/>
                          </a:solidFill>
                        </a:rPr>
                        <a:t>zoning tapping </a:t>
                      </a:r>
                      <a:r>
                        <a:rPr lang="en-US" b="1" dirty="0" err="1">
                          <a:solidFill>
                            <a:srgbClr val="FF0000"/>
                          </a:solidFill>
                        </a:rPr>
                        <a:t>ﬁennes</a:t>
                      </a:r>
                      <a:r>
                        <a:rPr lang="en-US" b="1" dirty="0">
                          <a:solidFill>
                            <a:srgbClr val="FF0000"/>
                          </a:solidFill>
                        </a:rPr>
                        <a:t> </a:t>
                      </a:r>
                      <a:r>
                        <a:rPr lang="en-US" dirty="0"/>
                        <a:t>Visually imaginative, thematically instructive and thoroughly delightful, it takes us on a roller-coaster ride. . .</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p>
                      <a:pPr algn="ctr"/>
                      <a:r>
                        <a:rPr lang="en-US" dirty="0"/>
                        <a:t>Positive →</a:t>
                      </a:r>
                      <a:r>
                        <a:rPr lang="zh-CN" altLang="en-US" dirty="0"/>
                        <a:t> </a:t>
                      </a:r>
                      <a:r>
                        <a:rPr lang="en-US" dirty="0"/>
                        <a:t>Negative</a:t>
                      </a: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2991761"/>
                  </a:ext>
                </a:extLst>
              </a:tr>
              <a:tr h="370840">
                <a:tc>
                  <a:txBody>
                    <a:bodyPr/>
                    <a:lstStyle/>
                    <a:p>
                      <a:pPr algn="l">
                        <a:lnSpc>
                          <a:spcPct val="150000"/>
                        </a:lnSpc>
                      </a:pPr>
                      <a:r>
                        <a:rPr lang="en-US" b="1" dirty="0">
                          <a:solidFill>
                            <a:srgbClr val="FF0000"/>
                          </a:solidFill>
                        </a:rPr>
                        <a:t>zoning tapping </a:t>
                      </a:r>
                      <a:r>
                        <a:rPr lang="en-US" b="1" dirty="0" err="1">
                          <a:solidFill>
                            <a:srgbClr val="FF0000"/>
                          </a:solidFill>
                        </a:rPr>
                        <a:t>ﬁennes</a:t>
                      </a:r>
                      <a:r>
                        <a:rPr lang="en-US" b="1" dirty="0">
                          <a:solidFill>
                            <a:srgbClr val="FF0000"/>
                          </a:solidFill>
                        </a:rPr>
                        <a:t> </a:t>
                      </a:r>
                      <a:r>
                        <a:rPr lang="en-US" dirty="0"/>
                        <a:t>As surreal as a dream and as detailed as a photograph, as visually dexterous as it is at times imaginatively overwhelming.</a:t>
                      </a:r>
                    </a:p>
                  </a:txBody>
                  <a:tcP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p>
                      <a:pPr algn="ctr"/>
                      <a:r>
                        <a:rPr lang="en-US" dirty="0"/>
                        <a:t>Positive → Negative</a:t>
                      </a:r>
                    </a:p>
                  </a:txBody>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46199459"/>
                  </a:ext>
                </a:extLst>
              </a:tr>
            </a:tbl>
          </a:graphicData>
        </a:graphic>
      </p:graphicFrame>
      <p:sp>
        <p:nvSpPr>
          <p:cNvPr id="3" name="TextBox 2">
            <a:extLst>
              <a:ext uri="{FF2B5EF4-FFF2-40B4-BE49-F238E27FC236}">
                <a16:creationId xmlns:a16="http://schemas.microsoft.com/office/drawing/2014/main" id="{C82040A4-5A0D-2BDC-94BD-FED559A684A4}"/>
              </a:ext>
            </a:extLst>
          </p:cNvPr>
          <p:cNvSpPr txBox="1"/>
          <p:nvPr/>
        </p:nvSpPr>
        <p:spPr>
          <a:xfrm>
            <a:off x="251520" y="4387376"/>
            <a:ext cx="9142344" cy="646331"/>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err="1">
                <a:latin typeface="+mn-lt"/>
              </a:rPr>
              <a:t>Moosavi-Dezfooli</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Universal Adversarial Perturbations</a:t>
            </a:r>
            <a:r>
              <a:rPr lang="en-US" altLang="zh-CN" sz="1200" dirty="0">
                <a:latin typeface="+mn-lt"/>
              </a:rPr>
              <a:t>, In CVPR’17.</a:t>
            </a:r>
          </a:p>
          <a:p>
            <a:r>
              <a:rPr lang="en-US" altLang="zh-CN" sz="1200" dirty="0">
                <a:latin typeface="+mn-lt"/>
              </a:rPr>
              <a:t>[2]</a:t>
            </a:r>
            <a:r>
              <a:rPr lang="zh-CN" altLang="en-US" sz="1200" dirty="0">
                <a:latin typeface="+mn-lt"/>
              </a:rPr>
              <a:t> </a:t>
            </a:r>
            <a:r>
              <a:rPr lang="en-HK" altLang="zh-CN" sz="1200" dirty="0">
                <a:latin typeface="+mn-lt"/>
              </a:rPr>
              <a:t>Wallace </a:t>
            </a:r>
            <a:r>
              <a:rPr lang="en-HK" altLang="zh-CN" sz="1200" i="1" dirty="0">
                <a:latin typeface="+mn-lt"/>
              </a:rPr>
              <a:t>et al.</a:t>
            </a:r>
            <a:r>
              <a:rPr lang="en-HK" altLang="zh-CN" sz="1200" dirty="0">
                <a:latin typeface="+mn-lt"/>
              </a:rPr>
              <a:t>, Universal Adversarial Triggers for Attacking and </a:t>
            </a:r>
            <a:r>
              <a:rPr lang="en-HK" altLang="zh-CN" sz="1200" dirty="0" err="1">
                <a:latin typeface="+mn-lt"/>
              </a:rPr>
              <a:t>Analyzing</a:t>
            </a:r>
            <a:r>
              <a:rPr lang="en-HK" altLang="zh-CN" sz="1200" dirty="0">
                <a:latin typeface="+mn-lt"/>
              </a:rPr>
              <a:t> NLP, In arXiv’23.</a:t>
            </a:r>
          </a:p>
        </p:txBody>
      </p:sp>
    </p:spTree>
    <p:extLst>
      <p:ext uri="{BB962C8B-B14F-4D97-AF65-F5344CB8AC3E}">
        <p14:creationId xmlns:p14="http://schemas.microsoft.com/office/powerpoint/2010/main" val="401178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2581" y="956575"/>
                <a:ext cx="8961908" cy="4128939"/>
              </a:xfrm>
            </p:spPr>
            <p:txBody>
              <a:bodyPr/>
              <a:lstStyle/>
              <a:p>
                <a:pPr lvl="1">
                  <a:lnSpc>
                    <a:spcPct val="140000"/>
                  </a:lnSpc>
                  <a:buClr>
                    <a:srgbClr val="CC0000"/>
                  </a:buClr>
                </a:pPr>
                <a:r>
                  <a:rPr lang="en-US" altLang="en-US" sz="1400" b="1" dirty="0"/>
                  <a:t>Category</a:t>
                </a:r>
                <a:r>
                  <a:rPr lang="en-US" altLang="zh-CN" sz="1400" dirty="0"/>
                  <a:t>:</a:t>
                </a:r>
                <a:r>
                  <a:rPr lang="zh-CN" altLang="en-US" sz="1400" dirty="0"/>
                  <a:t> </a:t>
                </a:r>
                <a:r>
                  <a:rPr lang="en-US" altLang="zh-CN" sz="1400" dirty="0"/>
                  <a:t>different</a:t>
                </a:r>
                <a:r>
                  <a:rPr lang="en-US" altLang="zh-CN" sz="1400" b="1" dirty="0">
                    <a:solidFill>
                      <a:srgbClr val="FF0000"/>
                    </a:solidFill>
                  </a:rPr>
                  <a:t> Granularities</a:t>
                </a:r>
                <a:r>
                  <a:rPr lang="zh-CN" altLang="en-US" sz="1400" b="1" dirty="0">
                    <a:solidFill>
                      <a:srgbClr val="FF0000"/>
                    </a:solidFill>
                  </a:rPr>
                  <a:t> </a:t>
                </a:r>
                <a:r>
                  <a:rPr lang="en-US" altLang="zh-CN" sz="1400" dirty="0"/>
                  <a:t>+</a:t>
                </a:r>
                <a:r>
                  <a:rPr lang="zh-CN" altLang="en-US" sz="1400" dirty="0"/>
                  <a:t> </a:t>
                </a:r>
                <a:r>
                  <a:rPr lang="en-HK" altLang="zh-CN" sz="1400" b="1" dirty="0">
                    <a:solidFill>
                      <a:srgbClr val="FF0000"/>
                    </a:solidFill>
                  </a:rPr>
                  <a:t>Severities</a:t>
                </a:r>
                <a:endParaRPr lang="en-US" altLang="zh-CN" sz="1400" b="1" dirty="0">
                  <a:solidFill>
                    <a:srgbClr val="FF0000"/>
                  </a:solidFill>
                </a:endParaRPr>
              </a:p>
              <a:p>
                <a:pPr lvl="1">
                  <a:lnSpc>
                    <a:spcPct val="140000"/>
                  </a:lnSpc>
                  <a:buClr>
                    <a:srgbClr val="CC0000"/>
                  </a:buClr>
                </a:pPr>
                <a:r>
                  <a:rPr lang="en-US" altLang="zh-CN" sz="1400" dirty="0"/>
                  <a:t>(1)</a:t>
                </a:r>
                <a:r>
                  <a:rPr lang="zh-CN" altLang="en-US" sz="1400" dirty="0"/>
                  <a:t> </a:t>
                </a:r>
                <a:r>
                  <a:rPr lang="en-US" altLang="zh-CN" sz="1400" b="1" dirty="0">
                    <a:solidFill>
                      <a:srgbClr val="FF0000"/>
                    </a:solidFill>
                  </a:rPr>
                  <a:t>Character-level</a:t>
                </a:r>
                <a:r>
                  <a:rPr lang="zh-CN" altLang="en-US" sz="1400" dirty="0"/>
                  <a:t> </a:t>
                </a:r>
                <a14:m>
                  <m:oMath xmlns:m="http://schemas.openxmlformats.org/officeDocument/2006/math">
                    <m:r>
                      <a:rPr lang="en-US" altLang="zh-CN" sz="1400" b="1" i="1" smtClean="0">
                        <a:latin typeface="Cambria Math" panose="02040503050406030204" pitchFamily="18" charset="0"/>
                        <a:ea typeface="Cambria Math" panose="02040503050406030204" pitchFamily="18" charset="0"/>
                      </a:rPr>
                      <m:t>−</m:t>
                    </m:r>
                  </m:oMath>
                </a14:m>
                <a:r>
                  <a:rPr lang="zh-CN" altLang="en-US" sz="1400" dirty="0"/>
                  <a:t> </a:t>
                </a:r>
                <a:r>
                  <a:rPr lang="en-US" altLang="zh-CN" sz="1400" b="1" dirty="0">
                    <a:solidFill>
                      <a:srgbClr val="7030A0"/>
                    </a:solidFill>
                  </a:rPr>
                  <a:t>Character Editing</a:t>
                </a:r>
                <a:r>
                  <a:rPr lang="zh-CN" altLang="en-US" sz="1400" b="1" dirty="0">
                    <a:solidFill>
                      <a:srgbClr val="7030A0"/>
                    </a:solidFill>
                  </a:rPr>
                  <a:t> </a:t>
                </a:r>
                <a:r>
                  <a:rPr lang="en-US" altLang="zh-CN" sz="1400" b="1" dirty="0">
                    <a:highlight>
                      <a:srgbClr val="FFFF00"/>
                    </a:highlight>
                  </a:rPr>
                  <a:t>(7)</a:t>
                </a:r>
                <a:endParaRPr lang="en-US" altLang="zh-CN" sz="1400" dirty="0"/>
              </a:p>
              <a:p>
                <a:pPr lvl="2">
                  <a:lnSpc>
                    <a:spcPct val="140000"/>
                  </a:lnSpc>
                  <a:buClr>
                    <a:srgbClr val="CC0000"/>
                  </a:buClr>
                  <a:buFont typeface="Wingdings" pitchFamily="2" charset="2"/>
                  <a:buChar char="Ø"/>
                </a:pPr>
                <a:r>
                  <a:rPr lang="en-US" altLang="zh-CN" sz="1400" b="1" dirty="0"/>
                  <a:t>Character Replacement</a:t>
                </a:r>
                <a:r>
                  <a:rPr lang="zh-CN" altLang="en-US" sz="1400" b="1" dirty="0"/>
                  <a:t> </a:t>
                </a:r>
                <a:r>
                  <a:rPr lang="en-US" altLang="zh-CN" sz="1400" dirty="0"/>
                  <a:t>(CR), </a:t>
                </a:r>
                <a:r>
                  <a:rPr lang="en-US" altLang="zh-CN" sz="1400" b="1" dirty="0"/>
                  <a:t>Character Deletion </a:t>
                </a:r>
                <a:r>
                  <a:rPr lang="en-US" altLang="zh-CN" sz="1400" dirty="0"/>
                  <a:t>(CD), </a:t>
                </a:r>
                <a:r>
                  <a:rPr lang="en-US" altLang="zh-CN" sz="1400" b="1" dirty="0"/>
                  <a:t>Character Insertion </a:t>
                </a:r>
                <a:r>
                  <a:rPr lang="en-US" altLang="zh-CN" sz="1400" dirty="0"/>
                  <a:t>(CI), </a:t>
                </a:r>
                <a:r>
                  <a:rPr lang="en-US" altLang="zh-CN" sz="1400" b="1" dirty="0"/>
                  <a:t>Character Swap</a:t>
                </a:r>
                <a:r>
                  <a:rPr lang="en-US" altLang="zh-CN" sz="1400" dirty="0"/>
                  <a:t> (CS), </a:t>
                </a:r>
                <a:r>
                  <a:rPr lang="en-US" altLang="zh-CN" sz="1400" b="1" dirty="0"/>
                  <a:t>Keyboard Typos</a:t>
                </a:r>
                <a:r>
                  <a:rPr lang="zh-CN" altLang="en-US" sz="1400" b="1" dirty="0"/>
                  <a:t> </a:t>
                </a:r>
                <a:r>
                  <a:rPr lang="en-US" altLang="zh-CN" sz="1400" dirty="0"/>
                  <a:t>(KT)</a:t>
                </a:r>
                <a:r>
                  <a:rPr lang="en-US" altLang="zh-CN" sz="1400" b="1" dirty="0"/>
                  <a:t>,</a:t>
                </a:r>
                <a:r>
                  <a:rPr lang="zh-CN" altLang="en-US" sz="1400" b="1" dirty="0"/>
                  <a:t> </a:t>
                </a:r>
                <a:r>
                  <a:rPr lang="en-US" altLang="zh-CN" sz="1400" b="1" dirty="0"/>
                  <a:t>Optical Character Recognition </a:t>
                </a:r>
                <a:r>
                  <a:rPr lang="en-US" altLang="zh-CN" sz="1400" dirty="0"/>
                  <a:t>(OCR),</a:t>
                </a:r>
                <a:r>
                  <a:rPr lang="zh-CN" altLang="en-US" sz="1400" dirty="0"/>
                  <a:t> </a:t>
                </a:r>
                <a:r>
                  <a:rPr lang="en-US" altLang="zh-CN" sz="1400" b="1" dirty="0"/>
                  <a:t>Special Symbols Insertion or Deletion</a:t>
                </a:r>
                <a:r>
                  <a:rPr lang="zh-CN" altLang="en-US" sz="1400" b="1" dirty="0"/>
                  <a:t> </a:t>
                </a:r>
                <a:r>
                  <a:rPr lang="en-US" altLang="zh-CN" sz="1400" dirty="0"/>
                  <a:t>(SS)</a:t>
                </a:r>
              </a:p>
              <a:p>
                <a:pPr lvl="1">
                  <a:lnSpc>
                    <a:spcPct val="140000"/>
                  </a:lnSpc>
                  <a:buClr>
                    <a:srgbClr val="CC0000"/>
                  </a:buClr>
                </a:pPr>
                <a:r>
                  <a:rPr lang="en-US" altLang="zh-CN" sz="1400" dirty="0"/>
                  <a:t>(2)</a:t>
                </a:r>
                <a:r>
                  <a:rPr lang="zh-CN" altLang="en-US" sz="1400" dirty="0"/>
                  <a:t> </a:t>
                </a:r>
                <a:r>
                  <a:rPr lang="en-US" altLang="zh-CN" sz="1400" b="1" dirty="0">
                    <a:solidFill>
                      <a:srgbClr val="FF0000"/>
                    </a:solidFill>
                  </a:rPr>
                  <a:t>Word-level</a:t>
                </a:r>
                <a:r>
                  <a:rPr lang="zh-CN" altLang="en-US" sz="1400" b="1" dirty="0"/>
                  <a:t> </a:t>
                </a:r>
                <a14:m>
                  <m:oMath xmlns:m="http://schemas.openxmlformats.org/officeDocument/2006/math">
                    <m:r>
                      <a:rPr lang="en-US" altLang="zh-CN" sz="1400" b="1" i="1">
                        <a:latin typeface="Cambria Math" panose="02040503050406030204" pitchFamily="18" charset="0"/>
                        <a:ea typeface="Cambria Math" panose="02040503050406030204" pitchFamily="18" charset="0"/>
                      </a:rPr>
                      <m:t>−</m:t>
                    </m:r>
                  </m:oMath>
                </a14:m>
                <a:r>
                  <a:rPr lang="zh-CN" altLang="en-US" sz="1400" dirty="0"/>
                  <a:t> </a:t>
                </a:r>
                <a:r>
                  <a:rPr lang="en-US" altLang="zh-CN" sz="1400" b="1" dirty="0">
                    <a:solidFill>
                      <a:srgbClr val="7030A0"/>
                    </a:solidFill>
                  </a:rPr>
                  <a:t>Word</a:t>
                </a:r>
                <a:r>
                  <a:rPr lang="zh-CN" altLang="en-US" sz="1400" b="1" dirty="0">
                    <a:solidFill>
                      <a:srgbClr val="7030A0"/>
                    </a:solidFill>
                  </a:rPr>
                  <a:t> </a:t>
                </a:r>
                <a:r>
                  <a:rPr lang="en-US" altLang="zh-CN" sz="1400" b="1" dirty="0">
                    <a:solidFill>
                      <a:srgbClr val="7030A0"/>
                    </a:solidFill>
                  </a:rPr>
                  <a:t>Manipulation</a:t>
                </a:r>
                <a:r>
                  <a:rPr lang="zh-CN" altLang="en-US" sz="1400" b="1" dirty="0">
                    <a:solidFill>
                      <a:srgbClr val="7030A0"/>
                    </a:solidFill>
                  </a:rPr>
                  <a:t> </a:t>
                </a:r>
                <a:r>
                  <a:rPr lang="en-US" altLang="zh-CN" sz="1400" b="1" dirty="0">
                    <a:highlight>
                      <a:srgbClr val="FFFF00"/>
                    </a:highlight>
                  </a:rPr>
                  <a:t>(5)</a:t>
                </a:r>
                <a:endParaRPr lang="en-US" altLang="zh-CN" sz="1400" b="1" dirty="0">
                  <a:solidFill>
                    <a:srgbClr val="7030A0"/>
                  </a:solidFill>
                </a:endParaRPr>
              </a:p>
              <a:p>
                <a:pPr lvl="2">
                  <a:lnSpc>
                    <a:spcPct val="140000"/>
                  </a:lnSpc>
                  <a:buClr>
                    <a:srgbClr val="CC0000"/>
                  </a:buClr>
                  <a:buFont typeface="Wingdings" pitchFamily="2" charset="2"/>
                  <a:buChar char="Ø"/>
                </a:pPr>
                <a:r>
                  <a:rPr lang="en-US" altLang="zh-CN" sz="1400" b="1" dirty="0"/>
                  <a:t>Synonym Replacement </a:t>
                </a:r>
                <a:r>
                  <a:rPr lang="en-US" altLang="zh-CN" sz="1400" dirty="0"/>
                  <a:t>(SR), </a:t>
                </a:r>
                <a:r>
                  <a:rPr lang="en-US" altLang="zh-CN" sz="1400" b="1" dirty="0"/>
                  <a:t>Word Insertion </a:t>
                </a:r>
                <a:r>
                  <a:rPr lang="en-US" altLang="zh-CN" sz="1400" dirty="0"/>
                  <a:t>(WR), </a:t>
                </a:r>
                <a:r>
                  <a:rPr lang="en-US" altLang="zh-CN" sz="1400" b="1" dirty="0"/>
                  <a:t>Word Swap </a:t>
                </a:r>
                <a:r>
                  <a:rPr lang="en-US" altLang="zh-CN" sz="1400" dirty="0"/>
                  <a:t>(WS), </a:t>
                </a:r>
                <a:r>
                  <a:rPr lang="en-US" altLang="zh-CN" sz="1400" b="1" dirty="0"/>
                  <a:t>Word Deletion </a:t>
                </a:r>
                <a:r>
                  <a:rPr lang="en-US" altLang="zh-CN" sz="1400" dirty="0"/>
                  <a:t>(WD),</a:t>
                </a:r>
                <a:r>
                  <a:rPr lang="zh-CN" altLang="en-US" sz="1400" dirty="0"/>
                  <a:t> </a:t>
                </a:r>
                <a:r>
                  <a:rPr lang="en-US" altLang="zh-CN" sz="1400" b="1" dirty="0"/>
                  <a:t>Insert Punctuation </a:t>
                </a:r>
                <a:r>
                  <a:rPr lang="en-US" altLang="zh-CN" sz="1400" dirty="0"/>
                  <a:t>(IP)</a:t>
                </a:r>
              </a:p>
              <a:p>
                <a:pPr lvl="1">
                  <a:lnSpc>
                    <a:spcPct val="140000"/>
                  </a:lnSpc>
                  <a:buClr>
                    <a:srgbClr val="CC0000"/>
                  </a:buClr>
                </a:pPr>
                <a:r>
                  <a:rPr lang="en-US" altLang="zh-CN" sz="1400" dirty="0"/>
                  <a:t>(3)</a:t>
                </a:r>
                <a:r>
                  <a:rPr lang="zh-CN" altLang="en-US" sz="1400" dirty="0"/>
                  <a:t> </a:t>
                </a:r>
                <a:r>
                  <a:rPr lang="en-US" altLang="zh-CN" sz="1400" b="1" dirty="0">
                    <a:solidFill>
                      <a:srgbClr val="FF0000"/>
                    </a:solidFill>
                  </a:rPr>
                  <a:t>Sentence-level</a:t>
                </a:r>
                <a:r>
                  <a:rPr lang="zh-CN" altLang="en-US" sz="1400" dirty="0"/>
                  <a:t> </a:t>
                </a:r>
                <a14:m>
                  <m:oMath xmlns:m="http://schemas.openxmlformats.org/officeDocument/2006/math">
                    <m:r>
                      <a:rPr lang="en-US" altLang="zh-CN" sz="1400" b="1" i="1">
                        <a:latin typeface="Cambria Math" panose="02040503050406030204" pitchFamily="18" charset="0"/>
                        <a:ea typeface="Cambria Math" panose="02040503050406030204" pitchFamily="18" charset="0"/>
                      </a:rPr>
                      <m:t>−</m:t>
                    </m:r>
                  </m:oMath>
                </a14:m>
                <a:r>
                  <a:rPr lang="zh-CN" altLang="en-US" sz="1400" dirty="0"/>
                  <a:t> </a:t>
                </a:r>
                <a:r>
                  <a:rPr lang="en-US" altLang="zh-CN" sz="1400" b="1" dirty="0">
                    <a:solidFill>
                      <a:srgbClr val="7030A0"/>
                    </a:solidFill>
                  </a:rPr>
                  <a:t>Paraphrasing</a:t>
                </a:r>
                <a:r>
                  <a:rPr lang="zh-CN" altLang="en-US" sz="1400" b="1" dirty="0">
                    <a:solidFill>
                      <a:srgbClr val="7030A0"/>
                    </a:solidFill>
                  </a:rPr>
                  <a:t> </a:t>
                </a:r>
                <a:r>
                  <a:rPr lang="en-US" altLang="zh-CN" sz="1400" b="1" dirty="0">
                    <a:solidFill>
                      <a:srgbClr val="7030A0"/>
                    </a:solidFill>
                  </a:rPr>
                  <a:t>and Style Transformation</a:t>
                </a:r>
                <a:r>
                  <a:rPr lang="zh-CN" altLang="en-US" sz="1400" b="1" dirty="0">
                    <a:solidFill>
                      <a:srgbClr val="7030A0"/>
                    </a:solidFill>
                  </a:rPr>
                  <a:t> </a:t>
                </a:r>
                <a:r>
                  <a:rPr lang="en-US" altLang="zh-CN" sz="1400" b="1" dirty="0">
                    <a:highlight>
                      <a:srgbClr val="FFFF00"/>
                    </a:highlight>
                  </a:rPr>
                  <a:t>(5)</a:t>
                </a:r>
                <a:endParaRPr lang="en-US" altLang="zh-CN" sz="1400" b="1" dirty="0">
                  <a:solidFill>
                    <a:srgbClr val="7030A0"/>
                  </a:solidFill>
                </a:endParaRPr>
              </a:p>
              <a:p>
                <a:pPr lvl="2">
                  <a:lnSpc>
                    <a:spcPct val="140000"/>
                  </a:lnSpc>
                  <a:buClr>
                    <a:srgbClr val="CC0000"/>
                  </a:buClr>
                  <a:buFont typeface="Wingdings" pitchFamily="2" charset="2"/>
                  <a:buChar char="Ø"/>
                </a:pPr>
                <a:r>
                  <a:rPr lang="en-US" altLang="zh-CN" sz="1400" b="1" dirty="0"/>
                  <a:t>Paraphrasing</a:t>
                </a:r>
                <a:r>
                  <a:rPr lang="zh-CN" altLang="en-US" sz="1400" b="1" dirty="0"/>
                  <a:t> </a:t>
                </a:r>
                <a:r>
                  <a:rPr lang="en-US" altLang="zh-CN" sz="1400" dirty="0"/>
                  <a:t>(PP)</a:t>
                </a:r>
                <a:r>
                  <a:rPr lang="en-US" altLang="zh-CN" sz="1400" b="1" dirty="0"/>
                  <a:t>,</a:t>
                </a:r>
                <a:r>
                  <a:rPr lang="zh-CN" altLang="en-US" sz="1400" b="1" dirty="0"/>
                  <a:t> </a:t>
                </a:r>
                <a:r>
                  <a:rPr lang="en-HK" altLang="zh-CN" sz="1400" b="1" dirty="0"/>
                  <a:t>Formal</a:t>
                </a:r>
                <a:r>
                  <a:rPr lang="zh-CN" altLang="en-US" sz="1400" b="1" dirty="0"/>
                  <a:t> </a:t>
                </a:r>
                <a:r>
                  <a:rPr lang="en-US" altLang="zh-CN" sz="1400" b="1" dirty="0"/>
                  <a:t>Style</a:t>
                </a:r>
                <a:r>
                  <a:rPr lang="zh-CN" altLang="en-US" sz="1400" b="1" dirty="0"/>
                  <a:t> </a:t>
                </a:r>
                <a:r>
                  <a:rPr lang="en-US" altLang="zh-CN" sz="1400" dirty="0"/>
                  <a:t>(FS)</a:t>
                </a:r>
                <a:r>
                  <a:rPr lang="en-HK" altLang="zh-CN" sz="1400" b="1" dirty="0"/>
                  <a:t>, Casual</a:t>
                </a:r>
                <a:r>
                  <a:rPr lang="zh-CN" altLang="en-US" sz="1400" b="1" dirty="0"/>
                  <a:t> </a:t>
                </a:r>
                <a:r>
                  <a:rPr lang="en-US" altLang="zh-CN" sz="1400" b="1" dirty="0"/>
                  <a:t>Style</a:t>
                </a:r>
                <a:r>
                  <a:rPr lang="zh-CN" altLang="en-US" sz="1400" b="1" dirty="0"/>
                  <a:t> </a:t>
                </a:r>
                <a:r>
                  <a:rPr lang="en-US" altLang="zh-CN" sz="1400" dirty="0"/>
                  <a:t>(CAS)</a:t>
                </a:r>
                <a:r>
                  <a:rPr lang="en-HK" altLang="zh-CN" sz="1400" b="1" dirty="0"/>
                  <a:t>, Passive</a:t>
                </a:r>
                <a:r>
                  <a:rPr lang="zh-CN" altLang="en-US" sz="1400" b="1" dirty="0"/>
                  <a:t> </a:t>
                </a:r>
                <a:r>
                  <a:rPr lang="en-US" altLang="zh-CN" sz="1400" b="1" dirty="0"/>
                  <a:t>Style</a:t>
                </a:r>
                <a:r>
                  <a:rPr lang="zh-CN" altLang="en-US" sz="1400" b="1" dirty="0"/>
                  <a:t> </a:t>
                </a:r>
                <a:r>
                  <a:rPr lang="en-US" altLang="zh-CN" sz="1400" dirty="0"/>
                  <a:t>(PS)</a:t>
                </a:r>
                <a:r>
                  <a:rPr lang="en-HK" altLang="zh-CN" sz="1400" b="1" dirty="0"/>
                  <a:t>, Active</a:t>
                </a:r>
                <a:r>
                  <a:rPr lang="zh-CN" altLang="en-US" sz="1400" b="1" dirty="0"/>
                  <a:t> </a:t>
                </a:r>
                <a:r>
                  <a:rPr lang="en-US" altLang="zh-CN" sz="1400" b="1" dirty="0"/>
                  <a:t>Style</a:t>
                </a:r>
                <a:r>
                  <a:rPr lang="zh-CN" altLang="en-US" sz="1400" b="1" dirty="0"/>
                  <a:t> </a:t>
                </a:r>
                <a:r>
                  <a:rPr lang="en-US" altLang="zh-CN" sz="1400" dirty="0"/>
                  <a:t>(AS)</a:t>
                </a:r>
              </a:p>
              <a:p>
                <a:pPr lvl="1">
                  <a:lnSpc>
                    <a:spcPct val="140000"/>
                  </a:lnSpc>
                  <a:buClr>
                    <a:srgbClr val="CC0000"/>
                  </a:buClr>
                </a:pPr>
                <a:r>
                  <a:rPr lang="en-US" altLang="zh-CN" sz="1400" dirty="0"/>
                  <a:t>(4)</a:t>
                </a:r>
                <a:r>
                  <a:rPr lang="zh-CN" altLang="en-US" sz="1400" dirty="0"/>
                  <a:t> </a:t>
                </a:r>
                <a:r>
                  <a:rPr lang="en-US" altLang="zh-CN" sz="1400" b="1" dirty="0">
                    <a:solidFill>
                      <a:srgbClr val="FF0000"/>
                    </a:solidFill>
                  </a:rPr>
                  <a:t>Adversary-level</a:t>
                </a:r>
                <a:r>
                  <a:rPr lang="en-US" altLang="zh-CN" sz="1400" dirty="0"/>
                  <a:t> </a:t>
                </a:r>
                <a14:m>
                  <m:oMath xmlns:m="http://schemas.openxmlformats.org/officeDocument/2006/math">
                    <m:r>
                      <a:rPr lang="en-US" altLang="zh-CN" sz="1400" b="1" i="1">
                        <a:latin typeface="Cambria Math" panose="02040503050406030204" pitchFamily="18" charset="0"/>
                        <a:ea typeface="Cambria Math" panose="02040503050406030204" pitchFamily="18" charset="0"/>
                      </a:rPr>
                      <m:t>−</m:t>
                    </m:r>
                  </m:oMath>
                </a14:m>
                <a:r>
                  <a:rPr lang="zh-CN" altLang="en-US" sz="1400" b="1" dirty="0">
                    <a:solidFill>
                      <a:srgbClr val="7030A0"/>
                    </a:solidFill>
                  </a:rPr>
                  <a:t> </a:t>
                </a:r>
                <a:r>
                  <a:rPr lang="en-US" altLang="zh-CN" sz="1400" b="1" dirty="0">
                    <a:solidFill>
                      <a:srgbClr val="7030A0"/>
                    </a:solidFill>
                  </a:rPr>
                  <a:t>Universal Adversarial</a:t>
                </a:r>
                <a:r>
                  <a:rPr lang="zh-CN" altLang="en-US" sz="1400" b="1" dirty="0">
                    <a:solidFill>
                      <a:srgbClr val="7030A0"/>
                    </a:solidFill>
                  </a:rPr>
                  <a:t> </a:t>
                </a:r>
                <a:r>
                  <a:rPr lang="en-US" altLang="zh-CN" sz="1400" b="1" dirty="0">
                    <a:solidFill>
                      <a:srgbClr val="7030A0"/>
                    </a:solidFill>
                  </a:rPr>
                  <a:t>Perturbation</a:t>
                </a:r>
                <a:r>
                  <a:rPr lang="zh-CN" altLang="en-US" sz="1400" b="1" dirty="0">
                    <a:solidFill>
                      <a:srgbClr val="7030A0"/>
                    </a:solidFill>
                  </a:rPr>
                  <a:t> </a:t>
                </a:r>
                <a:r>
                  <a:rPr lang="en-US" altLang="zh-CN" sz="1400" b="1" dirty="0">
                    <a:highlight>
                      <a:srgbClr val="FFFF00"/>
                    </a:highlight>
                  </a:rPr>
                  <a:t>(1)</a:t>
                </a:r>
                <a:endParaRPr lang="en-US" altLang="zh-CN" sz="1400" b="1" dirty="0">
                  <a:solidFill>
                    <a:srgbClr val="7030A0"/>
                  </a:solidFill>
                </a:endParaRPr>
              </a:p>
              <a:p>
                <a:pPr lvl="2">
                  <a:lnSpc>
                    <a:spcPct val="140000"/>
                  </a:lnSpc>
                  <a:buClr>
                    <a:srgbClr val="CC0000"/>
                  </a:buClr>
                  <a:buFont typeface="Wingdings" pitchFamily="2" charset="2"/>
                  <a:buChar char="Ø"/>
                </a:pPr>
                <a:r>
                  <a:rPr lang="en-US" altLang="zh-CN" sz="1400" b="1" dirty="0"/>
                  <a:t>Universal Adversarial Triggers</a:t>
                </a:r>
                <a:r>
                  <a:rPr lang="zh-CN" altLang="en-US" sz="1400" b="1" dirty="0"/>
                  <a:t> </a:t>
                </a:r>
                <a:r>
                  <a:rPr lang="en-US" altLang="zh-CN" sz="1400" dirty="0"/>
                  <a:t>(UAT)</a:t>
                </a:r>
                <a:endParaRPr lang="en-US" altLang="en-US" sz="1400"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2581" y="956575"/>
                <a:ext cx="8961908" cy="4128939"/>
              </a:xfrm>
              <a:blipFill>
                <a:blip r:embed="rId4"/>
                <a:stretch>
                  <a:fillRect r="-141"/>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Tree>
    <p:extLst>
      <p:ext uri="{BB962C8B-B14F-4D97-AF65-F5344CB8AC3E}">
        <p14:creationId xmlns:p14="http://schemas.microsoft.com/office/powerpoint/2010/main" val="426595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4" name="Picture 3">
            <a:extLst>
              <a:ext uri="{FF2B5EF4-FFF2-40B4-BE49-F238E27FC236}">
                <a16:creationId xmlns:a16="http://schemas.microsoft.com/office/drawing/2014/main" id="{077493CF-AB3D-F77D-C50E-96B2CB2DF749}"/>
              </a:ext>
            </a:extLst>
          </p:cNvPr>
          <p:cNvPicPr>
            <a:picLocks noChangeAspect="1"/>
          </p:cNvPicPr>
          <p:nvPr/>
        </p:nvPicPr>
        <p:blipFill>
          <a:blip r:embed="rId4"/>
          <a:stretch>
            <a:fillRect/>
          </a:stretch>
        </p:blipFill>
        <p:spPr>
          <a:xfrm>
            <a:off x="625811" y="1560852"/>
            <a:ext cx="7772400" cy="3555660"/>
          </a:xfrm>
          <a:prstGeom prst="rect">
            <a:avLst/>
          </a:prstGeom>
        </p:spPr>
      </p:pic>
      <p:sp>
        <p:nvSpPr>
          <p:cNvPr id="5" name="TextBox 4">
            <a:extLst>
              <a:ext uri="{FF2B5EF4-FFF2-40B4-BE49-F238E27FC236}">
                <a16:creationId xmlns:a16="http://schemas.microsoft.com/office/drawing/2014/main" id="{C8C5A04F-6869-6FCE-BFA1-49D99D36D692}"/>
              </a:ext>
            </a:extLst>
          </p:cNvPr>
          <p:cNvSpPr txBox="1"/>
          <p:nvPr/>
        </p:nvSpPr>
        <p:spPr>
          <a:xfrm>
            <a:off x="568661" y="491290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
        <p:nvSpPr>
          <p:cNvPr id="7" name="TextBox 6">
            <a:extLst>
              <a:ext uri="{FF2B5EF4-FFF2-40B4-BE49-F238E27FC236}">
                <a16:creationId xmlns:a16="http://schemas.microsoft.com/office/drawing/2014/main" id="{32BF06B0-1FE0-19F2-028B-6F2D7CFD218A}"/>
              </a:ext>
            </a:extLst>
          </p:cNvPr>
          <p:cNvSpPr txBox="1"/>
          <p:nvPr/>
        </p:nvSpPr>
        <p:spPr>
          <a:xfrm>
            <a:off x="625811" y="947535"/>
            <a:ext cx="8395827" cy="612091"/>
          </a:xfrm>
          <a:prstGeom prst="rect">
            <a:avLst/>
          </a:prstGeom>
          <a:noFill/>
        </p:spPr>
        <p:txBody>
          <a:bodyPr wrap="square" rtlCol="0">
            <a:spAutoFit/>
          </a:bodyPr>
          <a:lstStyle/>
          <a:p>
            <a:pPr>
              <a:lnSpc>
                <a:spcPct val="150000"/>
              </a:lnSpc>
            </a:pPr>
            <a:r>
              <a:rPr lang="en-US" sz="1200" b="1" dirty="0" err="1">
                <a:solidFill>
                  <a:srgbClr val="FF0000"/>
                </a:solidFill>
              </a:rPr>
              <a:t>Recall</a:t>
            </a:r>
            <a:r>
              <a:rPr lang="en-US" altLang="zh-CN" sz="1200" b="1" dirty="0" err="1">
                <a:solidFill>
                  <a:srgbClr val="FF0000"/>
                </a:solidFill>
              </a:rPr>
              <a:t>@K</a:t>
            </a:r>
            <a:r>
              <a:rPr lang="en-US" altLang="zh-CN" sz="1200" dirty="0"/>
              <a:t>:</a:t>
            </a:r>
            <a:r>
              <a:rPr lang="zh-CN" altLang="en-US" sz="1200" dirty="0"/>
              <a:t> </a:t>
            </a:r>
            <a:r>
              <a:rPr lang="en-US" altLang="zh-CN" sz="1200" dirty="0"/>
              <a:t>how many relevant items were returned </a:t>
            </a:r>
            <a:r>
              <a:rPr lang="en-US" altLang="zh-CN" sz="1200" i="1" dirty="0"/>
              <a:t>in the first K items</a:t>
            </a:r>
            <a:r>
              <a:rPr lang="zh-CN" altLang="en-US" sz="1200" i="1" dirty="0"/>
              <a:t> </a:t>
            </a:r>
            <a:r>
              <a:rPr lang="en-US" altLang="zh-CN" sz="1200" dirty="0"/>
              <a:t>against how many relevant items exist in the entire dataset</a:t>
            </a:r>
            <a:r>
              <a:rPr lang="zh-CN" altLang="en-US" sz="1200" dirty="0"/>
              <a:t> </a:t>
            </a:r>
            <a:r>
              <a:rPr lang="en-US" altLang="zh-CN" sz="1200" dirty="0"/>
              <a:t>(TP+FN)</a:t>
            </a:r>
            <a:r>
              <a:rPr lang="en-US" altLang="zh-CN" sz="1200" b="1" dirty="0"/>
              <a:t>;</a:t>
            </a:r>
            <a:r>
              <a:rPr lang="zh-CN" altLang="en-US" sz="1200" b="1" dirty="0">
                <a:solidFill>
                  <a:srgbClr val="FF0000"/>
                </a:solidFill>
              </a:rPr>
              <a:t> </a:t>
            </a:r>
            <a:r>
              <a:rPr lang="en-US" sz="1200" b="1" dirty="0">
                <a:solidFill>
                  <a:srgbClr val="FF0000"/>
                </a:solidFill>
              </a:rPr>
              <a:t>RSUM</a:t>
            </a:r>
            <a:r>
              <a:rPr lang="en-US" altLang="zh-CN" sz="1200" dirty="0"/>
              <a:t>:</a:t>
            </a:r>
            <a:r>
              <a:rPr lang="zh-CN" altLang="en-US" sz="1200" dirty="0"/>
              <a:t> </a:t>
            </a:r>
            <a:r>
              <a:rPr lang="en-HK" altLang="zh-CN" sz="1200" dirty="0"/>
              <a:t>the sum of recall R@K metric</a:t>
            </a:r>
          </a:p>
        </p:txBody>
      </p:sp>
      <p:sp>
        <p:nvSpPr>
          <p:cNvPr id="9" name="TextBox 8">
            <a:extLst>
              <a:ext uri="{FF2B5EF4-FFF2-40B4-BE49-F238E27FC236}">
                <a16:creationId xmlns:a16="http://schemas.microsoft.com/office/drawing/2014/main" id="{DAA5DD00-C0CE-D482-0EB1-3D4DA5825097}"/>
              </a:ext>
            </a:extLst>
          </p:cNvPr>
          <p:cNvSpPr txBox="1"/>
          <p:nvPr/>
        </p:nvSpPr>
        <p:spPr>
          <a:xfrm>
            <a:off x="625811" y="1992587"/>
            <a:ext cx="8208912" cy="276999"/>
          </a:xfrm>
          <a:prstGeom prst="rect">
            <a:avLst/>
          </a:prstGeom>
          <a:noFill/>
        </p:spPr>
        <p:txBody>
          <a:bodyPr wrap="square">
            <a:spAutoFit/>
          </a:bodyPr>
          <a:lstStyle/>
          <a:p>
            <a:r>
              <a:rPr lang="en-US" sz="1200" b="1" dirty="0">
                <a:solidFill>
                  <a:srgbClr val="FF0000"/>
                </a:solidFill>
              </a:rPr>
              <a:t>Flickr30K</a:t>
            </a:r>
            <a:r>
              <a:rPr lang="en-US" altLang="zh-CN" sz="1200" b="1" dirty="0">
                <a:solidFill>
                  <a:srgbClr val="FF0000"/>
                </a:solidFill>
              </a:rPr>
              <a:t>/COCO</a:t>
            </a:r>
            <a:r>
              <a:rPr lang="en-US" sz="1200" b="1" dirty="0">
                <a:solidFill>
                  <a:srgbClr val="FF0000"/>
                </a:solidFill>
              </a:rPr>
              <a:t> dataset</a:t>
            </a:r>
            <a:r>
              <a:rPr lang="en-US" altLang="zh-CN" sz="1200" dirty="0"/>
              <a:t>:</a:t>
            </a:r>
            <a:r>
              <a:rPr lang="zh-CN" altLang="en-US" sz="1200" dirty="0"/>
              <a:t> </a:t>
            </a:r>
            <a:r>
              <a:rPr lang="en-US" altLang="zh-CN" sz="1200" b="1" dirty="0"/>
              <a:t>1,000/5,000</a:t>
            </a:r>
            <a:r>
              <a:rPr lang="zh-CN" altLang="en-US" sz="1200" dirty="0"/>
              <a:t> </a:t>
            </a:r>
            <a:r>
              <a:rPr lang="en-US" altLang="zh-CN" sz="1200" dirty="0"/>
              <a:t>images,</a:t>
            </a:r>
            <a:r>
              <a:rPr lang="zh-CN" altLang="en-US" sz="1200" dirty="0"/>
              <a:t> </a:t>
            </a:r>
            <a:r>
              <a:rPr lang="en-US" altLang="zh-CN" sz="1200" dirty="0"/>
              <a:t>each with </a:t>
            </a:r>
            <a:r>
              <a:rPr lang="en-US" altLang="zh-CN" sz="1200" b="1" dirty="0"/>
              <a:t>5</a:t>
            </a:r>
            <a:r>
              <a:rPr lang="zh-CN" altLang="en-US" sz="1200" dirty="0"/>
              <a:t> </a:t>
            </a:r>
            <a:r>
              <a:rPr lang="en-US" altLang="zh-CN" sz="1200" dirty="0"/>
              <a:t>corresponding captions</a:t>
            </a:r>
          </a:p>
        </p:txBody>
      </p:sp>
    </p:spTree>
    <p:extLst>
      <p:ext uri="{BB962C8B-B14F-4D97-AF65-F5344CB8AC3E}">
        <p14:creationId xmlns:p14="http://schemas.microsoft.com/office/powerpoint/2010/main" val="2782587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3" name="Picture 2">
            <a:extLst>
              <a:ext uri="{FF2B5EF4-FFF2-40B4-BE49-F238E27FC236}">
                <a16:creationId xmlns:a16="http://schemas.microsoft.com/office/drawing/2014/main" id="{D5E71FEF-2F97-FFFB-ACE5-9DE3B3AE294D}"/>
              </a:ext>
            </a:extLst>
          </p:cNvPr>
          <p:cNvPicPr>
            <a:picLocks noChangeAspect="1"/>
          </p:cNvPicPr>
          <p:nvPr/>
        </p:nvPicPr>
        <p:blipFill>
          <a:blip r:embed="rId4"/>
          <a:stretch>
            <a:fillRect/>
          </a:stretch>
        </p:blipFill>
        <p:spPr>
          <a:xfrm>
            <a:off x="625811" y="1194370"/>
            <a:ext cx="7772400" cy="3587261"/>
          </a:xfrm>
          <a:prstGeom prst="rect">
            <a:avLst/>
          </a:prstGeom>
        </p:spPr>
      </p:pic>
      <p:sp>
        <p:nvSpPr>
          <p:cNvPr id="5" name="TextBox 4">
            <a:extLst>
              <a:ext uri="{FF2B5EF4-FFF2-40B4-BE49-F238E27FC236}">
                <a16:creationId xmlns:a16="http://schemas.microsoft.com/office/drawing/2014/main" id="{0F81AB55-8242-7616-EBE2-43D834F128F7}"/>
              </a:ext>
            </a:extLst>
          </p:cNvPr>
          <p:cNvSpPr txBox="1"/>
          <p:nvPr/>
        </p:nvSpPr>
        <p:spPr>
          <a:xfrm>
            <a:off x="625811" y="478163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425883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3" name="Picture 2">
            <a:extLst>
              <a:ext uri="{FF2B5EF4-FFF2-40B4-BE49-F238E27FC236}">
                <a16:creationId xmlns:a16="http://schemas.microsoft.com/office/drawing/2014/main" id="{CF1730B2-FDA5-6687-1B78-27E54FC67FA6}"/>
              </a:ext>
            </a:extLst>
          </p:cNvPr>
          <p:cNvPicPr>
            <a:picLocks noChangeAspect="1"/>
          </p:cNvPicPr>
          <p:nvPr/>
        </p:nvPicPr>
        <p:blipFill>
          <a:blip r:embed="rId4"/>
          <a:stretch>
            <a:fillRect/>
          </a:stretch>
        </p:blipFill>
        <p:spPr>
          <a:xfrm>
            <a:off x="688639" y="1182302"/>
            <a:ext cx="7772400" cy="3504921"/>
          </a:xfrm>
          <a:prstGeom prst="rect">
            <a:avLst/>
          </a:prstGeom>
        </p:spPr>
      </p:pic>
      <p:sp>
        <p:nvSpPr>
          <p:cNvPr id="4" name="TextBox 3">
            <a:extLst>
              <a:ext uri="{FF2B5EF4-FFF2-40B4-BE49-F238E27FC236}">
                <a16:creationId xmlns:a16="http://schemas.microsoft.com/office/drawing/2014/main" id="{BF8FE16B-2ADA-34E1-DA92-5492ABFA51A5}"/>
              </a:ext>
            </a:extLst>
          </p:cNvPr>
          <p:cNvSpPr txBox="1"/>
          <p:nvPr/>
        </p:nvSpPr>
        <p:spPr>
          <a:xfrm>
            <a:off x="688639"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2506743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3" name="Picture 2">
            <a:extLst>
              <a:ext uri="{FF2B5EF4-FFF2-40B4-BE49-F238E27FC236}">
                <a16:creationId xmlns:a16="http://schemas.microsoft.com/office/drawing/2014/main" id="{2698C5F6-8448-E1B7-86F7-658FFD4F324C}"/>
              </a:ext>
            </a:extLst>
          </p:cNvPr>
          <p:cNvPicPr>
            <a:picLocks noChangeAspect="1"/>
          </p:cNvPicPr>
          <p:nvPr/>
        </p:nvPicPr>
        <p:blipFill>
          <a:blip r:embed="rId4"/>
          <a:stretch>
            <a:fillRect/>
          </a:stretch>
        </p:blipFill>
        <p:spPr>
          <a:xfrm>
            <a:off x="685800" y="1194370"/>
            <a:ext cx="7772400" cy="3575680"/>
          </a:xfrm>
          <a:prstGeom prst="rect">
            <a:avLst/>
          </a:prstGeom>
        </p:spPr>
      </p:pic>
      <p:sp>
        <p:nvSpPr>
          <p:cNvPr id="4" name="TextBox 3">
            <a:extLst>
              <a:ext uri="{FF2B5EF4-FFF2-40B4-BE49-F238E27FC236}">
                <a16:creationId xmlns:a16="http://schemas.microsoft.com/office/drawing/2014/main" id="{B564AD44-D1BF-3763-A743-0D76C834C226}"/>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2134772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3" name="Picture 2">
            <a:extLst>
              <a:ext uri="{FF2B5EF4-FFF2-40B4-BE49-F238E27FC236}">
                <a16:creationId xmlns:a16="http://schemas.microsoft.com/office/drawing/2014/main" id="{953D4100-8081-7ADD-9DA7-61E163A6BE1C}"/>
              </a:ext>
            </a:extLst>
          </p:cNvPr>
          <p:cNvPicPr>
            <a:picLocks noChangeAspect="1"/>
          </p:cNvPicPr>
          <p:nvPr/>
        </p:nvPicPr>
        <p:blipFill>
          <a:blip r:embed="rId4"/>
          <a:stretch>
            <a:fillRect/>
          </a:stretch>
        </p:blipFill>
        <p:spPr>
          <a:xfrm>
            <a:off x="555625" y="1131590"/>
            <a:ext cx="7772400" cy="3548168"/>
          </a:xfrm>
          <a:prstGeom prst="rect">
            <a:avLst/>
          </a:prstGeom>
        </p:spPr>
      </p:pic>
      <p:sp>
        <p:nvSpPr>
          <p:cNvPr id="4" name="TextBox 3">
            <a:extLst>
              <a:ext uri="{FF2B5EF4-FFF2-40B4-BE49-F238E27FC236}">
                <a16:creationId xmlns:a16="http://schemas.microsoft.com/office/drawing/2014/main" id="{E8F53B6A-C758-1F71-DC6D-44957BB75528}"/>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82527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3" name="Picture 2">
            <a:extLst>
              <a:ext uri="{FF2B5EF4-FFF2-40B4-BE49-F238E27FC236}">
                <a16:creationId xmlns:a16="http://schemas.microsoft.com/office/drawing/2014/main" id="{9C8EAECD-4E89-34B1-455F-329CE8202657}"/>
              </a:ext>
            </a:extLst>
          </p:cNvPr>
          <p:cNvPicPr>
            <a:picLocks noChangeAspect="1"/>
          </p:cNvPicPr>
          <p:nvPr/>
        </p:nvPicPr>
        <p:blipFill>
          <a:blip r:embed="rId4"/>
          <a:stretch>
            <a:fillRect/>
          </a:stretch>
        </p:blipFill>
        <p:spPr>
          <a:xfrm>
            <a:off x="716225" y="1194370"/>
            <a:ext cx="7772400" cy="3584725"/>
          </a:xfrm>
          <a:prstGeom prst="rect">
            <a:avLst/>
          </a:prstGeom>
        </p:spPr>
      </p:pic>
      <p:sp>
        <p:nvSpPr>
          <p:cNvPr id="4" name="TextBox 3">
            <a:extLst>
              <a:ext uri="{FF2B5EF4-FFF2-40B4-BE49-F238E27FC236}">
                <a16:creationId xmlns:a16="http://schemas.microsoft.com/office/drawing/2014/main" id="{22E69108-C727-DC0A-B831-9BE4ECF31E07}"/>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332942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611560" y="578247"/>
            <a:ext cx="7886700" cy="841375"/>
          </a:xfrm>
        </p:spPr>
        <p:txBody>
          <a:bodyPr/>
          <a:lstStyle/>
          <a:p>
            <a:pPr eaLnBrk="1" hangingPunct="1"/>
            <a:r>
              <a:rPr lang="en-US" altLang="en-US" sz="2800" b="1" dirty="0">
                <a:latin typeface="+mn-lt"/>
              </a:rPr>
              <a:t>Outline</a:t>
            </a:r>
            <a:endParaRPr lang="en-US" altLang="en-US" sz="2800" dirty="0"/>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Rectangle 3">
            <a:extLst>
              <a:ext uri="{FF2B5EF4-FFF2-40B4-BE49-F238E27FC236}">
                <a16:creationId xmlns:a16="http://schemas.microsoft.com/office/drawing/2014/main" id="{A597474F-3CE3-0E80-E402-51ADDF6CD9EC}"/>
              </a:ext>
            </a:extLst>
          </p:cNvPr>
          <p:cNvSpPr>
            <a:spLocks noGrp="1" noChangeArrowheads="1"/>
          </p:cNvSpPr>
          <p:nvPr>
            <p:ph idx="1"/>
          </p:nvPr>
        </p:nvSpPr>
        <p:spPr>
          <a:xfrm>
            <a:off x="611560" y="1419622"/>
            <a:ext cx="7886700" cy="3096617"/>
          </a:xfrm>
        </p:spPr>
        <p:txBody>
          <a:bodyPr/>
          <a:lstStyle/>
          <a:p>
            <a:pPr eaLnBrk="1" hangingPunct="1">
              <a:lnSpc>
                <a:spcPct val="150000"/>
              </a:lnSpc>
              <a:buClr>
                <a:srgbClr val="CC0000"/>
              </a:buClr>
            </a:pPr>
            <a:r>
              <a:rPr lang="en-US" altLang="zh-CN" sz="1800" b="1" dirty="0">
                <a:latin typeface="+mn-lt"/>
              </a:rPr>
              <a:t>Probing</a:t>
            </a:r>
            <a:r>
              <a:rPr lang="zh-CN" altLang="en-US" sz="1800" dirty="0">
                <a:latin typeface="+mn-lt"/>
              </a:rPr>
              <a:t> </a:t>
            </a:r>
            <a:r>
              <a:rPr lang="en-US" altLang="zh-CN" sz="1800" i="1" dirty="0">
                <a:latin typeface="+mn-lt"/>
              </a:rPr>
              <a:t>vs.</a:t>
            </a:r>
            <a:r>
              <a:rPr lang="zh-CN" altLang="en-US" sz="1800" i="1" dirty="0">
                <a:latin typeface="+mn-lt"/>
              </a:rPr>
              <a:t> </a:t>
            </a:r>
            <a:r>
              <a:rPr lang="en-US" altLang="zh-CN" sz="1800" dirty="0">
                <a:latin typeface="+mn-lt"/>
              </a:rPr>
              <a:t>Prompting</a:t>
            </a:r>
            <a:endParaRPr lang="en-US" altLang="en-US" sz="1800" dirty="0">
              <a:latin typeface="+mn-lt"/>
            </a:endParaRPr>
          </a:p>
          <a:p>
            <a:pPr eaLnBrk="1" hangingPunct="1">
              <a:lnSpc>
                <a:spcPct val="150000"/>
              </a:lnSpc>
              <a:buClr>
                <a:srgbClr val="CC0000"/>
              </a:buClr>
            </a:pPr>
            <a:r>
              <a:rPr lang="en-HK" altLang="en-US" sz="1800" dirty="0">
                <a:latin typeface="+mn-lt"/>
              </a:rPr>
              <a:t>Prompt</a:t>
            </a:r>
            <a:r>
              <a:rPr lang="zh-CN" altLang="en-US" sz="1800" dirty="0">
                <a:latin typeface="+mn-lt"/>
              </a:rPr>
              <a:t> </a:t>
            </a:r>
            <a:r>
              <a:rPr lang="en-HK" altLang="en-US" sz="1800" dirty="0">
                <a:latin typeface="+mn-lt"/>
              </a:rPr>
              <a:t>Perturbation</a:t>
            </a:r>
            <a:r>
              <a:rPr lang="zh-CN" altLang="en-US" sz="1800" dirty="0">
                <a:latin typeface="+mn-lt"/>
              </a:rPr>
              <a:t> </a:t>
            </a:r>
            <a:r>
              <a:rPr lang="en-US" altLang="zh-CN" sz="1800" b="1" dirty="0">
                <a:latin typeface="+mn-lt"/>
              </a:rPr>
              <a:t>Category</a:t>
            </a:r>
            <a:endParaRPr lang="en-HK" altLang="en-US" sz="1800" b="1" dirty="0">
              <a:latin typeface="+mn-lt"/>
            </a:endParaRPr>
          </a:p>
          <a:p>
            <a:pPr eaLnBrk="1" hangingPunct="1">
              <a:lnSpc>
                <a:spcPct val="150000"/>
              </a:lnSpc>
              <a:buClr>
                <a:srgbClr val="CC0000"/>
              </a:buClr>
            </a:pPr>
            <a:r>
              <a:rPr lang="en-HK" altLang="en-US" sz="1800" dirty="0">
                <a:latin typeface="+mn-lt"/>
              </a:rPr>
              <a:t>Prompt</a:t>
            </a:r>
            <a:r>
              <a:rPr lang="zh-CN" altLang="en-US" sz="1800" dirty="0">
                <a:latin typeface="+mn-lt"/>
              </a:rPr>
              <a:t> </a:t>
            </a:r>
            <a:r>
              <a:rPr lang="en-HK" altLang="en-US" sz="1800" dirty="0">
                <a:latin typeface="+mn-lt"/>
              </a:rPr>
              <a:t>Perturbation</a:t>
            </a:r>
            <a:r>
              <a:rPr lang="zh-CN" altLang="en-US" sz="1800" dirty="0">
                <a:latin typeface="+mn-lt"/>
              </a:rPr>
              <a:t> </a:t>
            </a:r>
            <a:r>
              <a:rPr lang="en-US" altLang="zh-CN" sz="1800" b="1" dirty="0">
                <a:latin typeface="+mn-lt"/>
              </a:rPr>
              <a:t>Selected Works</a:t>
            </a:r>
            <a:endParaRPr lang="en-HK" altLang="zh-CN" sz="1800" b="1" dirty="0">
              <a:latin typeface="+mn-lt"/>
            </a:endParaRPr>
          </a:p>
          <a:p>
            <a:pPr eaLnBrk="1" hangingPunct="1">
              <a:lnSpc>
                <a:spcPct val="150000"/>
              </a:lnSpc>
              <a:buClr>
                <a:srgbClr val="CC0000"/>
              </a:buClr>
            </a:pPr>
            <a:r>
              <a:rPr lang="en-HK" altLang="en-US" sz="1800" dirty="0">
                <a:latin typeface="+mn-lt"/>
              </a:rPr>
              <a:t>Robustness</a:t>
            </a:r>
            <a:r>
              <a:rPr lang="zh-CN" altLang="en-US" sz="1800" b="1" dirty="0">
                <a:latin typeface="+mn-lt"/>
              </a:rPr>
              <a:t> </a:t>
            </a:r>
            <a:r>
              <a:rPr lang="en-US" altLang="zh-CN" sz="1800" b="1" dirty="0">
                <a:latin typeface="+mn-lt"/>
              </a:rPr>
              <a:t>Problem</a:t>
            </a:r>
            <a:r>
              <a:rPr lang="zh-CN" altLang="en-US" sz="1800" b="1" dirty="0">
                <a:latin typeface="+mn-lt"/>
              </a:rPr>
              <a:t> </a:t>
            </a:r>
            <a:r>
              <a:rPr lang="en-US" altLang="zh-CN" sz="1800" b="1" dirty="0">
                <a:latin typeface="+mn-lt"/>
              </a:rPr>
              <a:t>Formulation</a:t>
            </a:r>
            <a:endParaRPr lang="en-HK" altLang="en-US" sz="1800" b="1" dirty="0">
              <a:latin typeface="+mn-lt"/>
            </a:endParaRPr>
          </a:p>
          <a:p>
            <a:pPr eaLnBrk="1" hangingPunct="1">
              <a:lnSpc>
                <a:spcPct val="150000"/>
              </a:lnSpc>
              <a:buClr>
                <a:srgbClr val="CC0000"/>
              </a:buClr>
            </a:pPr>
            <a:r>
              <a:rPr lang="en-HK" altLang="zh-CN" sz="1800" dirty="0">
                <a:latin typeface="+mn-lt"/>
              </a:rPr>
              <a:t>Robustness</a:t>
            </a:r>
            <a:r>
              <a:rPr lang="en-HK" altLang="zh-CN" sz="1800" b="1" dirty="0">
                <a:latin typeface="+mn-lt"/>
              </a:rPr>
              <a:t>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a:t>
                </a:r>
                <a:r>
                  <a:rPr lang="zh-CN" altLang="en-US" sz="2800" dirty="0"/>
                  <a:t> </a:t>
                </a:r>
                <a:r>
                  <a:rPr lang="en-US" altLang="zh-CN" sz="2800" dirty="0"/>
                  <a:t>Summary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pic>
        <p:nvPicPr>
          <p:cNvPr id="4" name="Picture 3">
            <a:extLst>
              <a:ext uri="{FF2B5EF4-FFF2-40B4-BE49-F238E27FC236}">
                <a16:creationId xmlns:a16="http://schemas.microsoft.com/office/drawing/2014/main" id="{044D9068-C22D-A695-C24A-4CC1FFD2EDB4}"/>
              </a:ext>
            </a:extLst>
          </p:cNvPr>
          <p:cNvPicPr>
            <a:picLocks noChangeAspect="1"/>
          </p:cNvPicPr>
          <p:nvPr/>
        </p:nvPicPr>
        <p:blipFill>
          <a:blip r:embed="rId4"/>
          <a:stretch>
            <a:fillRect/>
          </a:stretch>
        </p:blipFill>
        <p:spPr>
          <a:xfrm>
            <a:off x="688639" y="1131590"/>
            <a:ext cx="7772400" cy="3577919"/>
          </a:xfrm>
          <a:prstGeom prst="rect">
            <a:avLst/>
          </a:prstGeom>
        </p:spPr>
      </p:pic>
      <p:sp>
        <p:nvSpPr>
          <p:cNvPr id="5" name="TextBox 4">
            <a:extLst>
              <a:ext uri="{FF2B5EF4-FFF2-40B4-BE49-F238E27FC236}">
                <a16:creationId xmlns:a16="http://schemas.microsoft.com/office/drawing/2014/main" id="{1F5D0BF6-2E88-C996-6140-F65504416BA5}"/>
              </a:ext>
            </a:extLst>
          </p:cNvPr>
          <p:cNvSpPr txBox="1"/>
          <p:nvPr/>
        </p:nvSpPr>
        <p:spPr>
          <a:xfrm>
            <a:off x="568661"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3908903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5" name="Text Placeholder 1">
            <a:extLst>
              <a:ext uri="{FF2B5EF4-FFF2-40B4-BE49-F238E27FC236}">
                <a16:creationId xmlns:a16="http://schemas.microsoft.com/office/drawing/2014/main" id="{74253130-1F87-9E90-7575-71ECEFCD6DB0}"/>
              </a:ext>
            </a:extLst>
          </p:cNvPr>
          <p:cNvSpPr txBox="1">
            <a:spLocks/>
          </p:cNvSpPr>
          <p:nvPr/>
        </p:nvSpPr>
        <p:spPr>
          <a:xfrm>
            <a:off x="568661" y="987574"/>
            <a:ext cx="8493690" cy="1036416"/>
          </a:xfrm>
          <a:prstGeom prst="rect">
            <a:avLst/>
          </a:prstGeom>
        </p:spPr>
        <p:txBody>
          <a:bodyPr>
            <a:noAutofit/>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40000"/>
              </a:lnSpc>
              <a:buNone/>
            </a:pPr>
            <a:r>
              <a:rPr lang="en-CN" altLang="zh-CN" sz="1400" b="1" u="sng">
                <a:solidFill>
                  <a:srgbClr val="FF0000"/>
                </a:solidFill>
              </a:rPr>
              <a:t>Related</a:t>
            </a:r>
            <a:r>
              <a:rPr lang="zh-CN" altLang="en-US" sz="1400" b="1" u="sng" dirty="0">
                <a:solidFill>
                  <a:srgbClr val="FF0000"/>
                </a:solidFill>
              </a:rPr>
              <a:t> </a:t>
            </a:r>
            <a:r>
              <a:rPr lang="en-US" altLang="zh-CN" sz="1400" b="1" u="sng" dirty="0">
                <a:solidFill>
                  <a:srgbClr val="FF0000"/>
                </a:solidFill>
              </a:rPr>
              <a:t>Work</a:t>
            </a:r>
            <a:r>
              <a:rPr lang="zh-CN" altLang="en-US" sz="1400" b="1" u="sng" dirty="0">
                <a:solidFill>
                  <a:srgbClr val="FF0000"/>
                </a:solidFill>
              </a:rPr>
              <a:t> </a:t>
            </a:r>
            <a:r>
              <a:rPr lang="en-US" altLang="zh-CN" sz="1400" b="1" u="sng" dirty="0">
                <a:solidFill>
                  <a:srgbClr val="FF0000"/>
                </a:solidFill>
              </a:rPr>
              <a:t>1</a:t>
            </a:r>
            <a:r>
              <a:rPr lang="en-US" altLang="zh-CN" sz="1400" u="sng" dirty="0"/>
              <a:t>:</a:t>
            </a:r>
            <a:r>
              <a:rPr lang="zh-CN" altLang="en-US" sz="1400" u="sng" dirty="0"/>
              <a:t> </a:t>
            </a:r>
            <a:r>
              <a:rPr lang="en-US" altLang="zh-CN" sz="1400" u="sng" dirty="0" err="1"/>
              <a:t>Zhengbao</a:t>
            </a:r>
            <a:r>
              <a:rPr lang="en-US" altLang="zh-CN" sz="1400" u="sng" dirty="0"/>
              <a:t> Jiang, Frank F. Xu, Jun Araki, and Graham </a:t>
            </a:r>
            <a:r>
              <a:rPr lang="en-US" altLang="zh-CN" sz="1400" u="sng" dirty="0" err="1"/>
              <a:t>Neubig</a:t>
            </a:r>
            <a:r>
              <a:rPr lang="en-US" altLang="zh-CN" sz="1400" u="sng" dirty="0"/>
              <a:t>. </a:t>
            </a:r>
            <a:br>
              <a:rPr lang="en-US" altLang="zh-CN" sz="1400" u="sng" dirty="0"/>
            </a:br>
            <a:r>
              <a:rPr lang="en-US" altLang="zh-CN" sz="1400" u="sng" dirty="0"/>
              <a:t>How Can</a:t>
            </a:r>
            <a:r>
              <a:rPr lang="zh-CN" altLang="en-US" sz="1400" u="sng" dirty="0"/>
              <a:t> </a:t>
            </a:r>
            <a:r>
              <a:rPr lang="en-US" altLang="zh-CN" sz="1400" u="sng" dirty="0"/>
              <a:t>We Know What Language Models Know?, </a:t>
            </a:r>
            <a:br>
              <a:rPr lang="en-US" altLang="zh-CN" sz="1400" u="sng" dirty="0"/>
            </a:br>
            <a:r>
              <a:rPr lang="en-US" altLang="zh-CN" sz="1400" i="1" u="sng" dirty="0"/>
              <a:t>Transactions of the Association for</a:t>
            </a:r>
            <a:r>
              <a:rPr lang="zh-CN" altLang="en-US" sz="1400" i="1" u="sng" dirty="0"/>
              <a:t> </a:t>
            </a:r>
            <a:r>
              <a:rPr lang="en-US" altLang="zh-CN" sz="1400" i="1" u="sng" dirty="0"/>
              <a:t>Computational Linguistics</a:t>
            </a:r>
            <a:r>
              <a:rPr lang="en-US" altLang="zh-CN" sz="1400" u="sng" dirty="0"/>
              <a:t>, 8:423–438, 2020.</a:t>
            </a:r>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3BFCD3D3-4A8B-9441-1179-9547E173EA50}"/>
                  </a:ext>
                </a:extLst>
              </p:cNvPr>
              <p:cNvSpPr txBox="1">
                <a:spLocks/>
              </p:cNvSpPr>
              <p:nvPr/>
            </p:nvSpPr>
            <p:spPr>
              <a:xfrm>
                <a:off x="4306770" y="2016475"/>
                <a:ext cx="4837230" cy="2969958"/>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Challenges &amp; Main</a:t>
                </a:r>
                <a:r>
                  <a:rPr lang="zh-CN" altLang="en-US" sz="2400" b="1" i="1" dirty="0">
                    <a:latin typeface="Arial" panose="020B0604020202020204" pitchFamily="34" charset="0"/>
                    <a:cs typeface="Arial" panose="020B0604020202020204" pitchFamily="34" charset="0"/>
                  </a:rPr>
                  <a:t> </a:t>
                </a:r>
                <a:r>
                  <a:rPr lang="en-US" altLang="zh-CN" sz="2400" b="1" i="1" dirty="0">
                    <a:latin typeface="Arial" panose="020B0604020202020204" pitchFamily="34" charset="0"/>
                    <a:cs typeface="Arial" panose="020B0604020202020204" pitchFamily="34" charset="0"/>
                  </a:rPr>
                  <a:t>ideas</a:t>
                </a:r>
              </a:p>
              <a:p>
                <a:pPr marL="342900" indent="-342900">
                  <a:lnSpc>
                    <a:spcPct val="140000"/>
                  </a:lnSpc>
                  <a:buFont typeface="+mj-lt"/>
                  <a:buAutoNum type="arabicPeriod"/>
                </a:pPr>
                <a:r>
                  <a:rPr lang="en-US" altLang="zh-CN" sz="1600" b="1" dirty="0">
                    <a:latin typeface="Arial" panose="020B0604020202020204" pitchFamily="34" charset="0"/>
                    <a:cs typeface="Arial" panose="020B0604020202020204" pitchFamily="34" charset="0"/>
                  </a:rPr>
                  <a:t>Manually</a:t>
                </a:r>
                <a:r>
                  <a:rPr lang="en-US" altLang="zh-CN" sz="1600" dirty="0">
                    <a:latin typeface="Arial" panose="020B0604020202020204" pitchFamily="34" charset="0"/>
                    <a:cs typeface="Arial" panose="020B0604020202020204" pitchFamily="34" charset="0"/>
                  </a:rPr>
                  <a:t> created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prompts</a:t>
                </a:r>
                <a:r>
                  <a:rPr lang="zh-CN" altLang="en-US"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sub-optimal</a:t>
                </a:r>
                <a:r>
                  <a:rPr lang="zh-CN" altLang="en-US" sz="1600" dirty="0">
                    <a:latin typeface="Arial" panose="020B0604020202020204" pitchFamily="34" charset="0"/>
                    <a:cs typeface="Arial" panose="020B0604020202020204" pitchFamily="34" charset="0"/>
                  </a:rPr>
                  <a:t> </a:t>
                </a:r>
                <a14:m>
                  <m:oMath xmlns:m="http://schemas.openxmlformats.org/officeDocument/2006/math">
                    <m:r>
                      <a:rPr lang="zh-CN" altLang="en-US" sz="1600" i="0" smtClean="0">
                        <a:solidFill>
                          <a:srgbClr val="FF0000"/>
                        </a:solidFill>
                        <a:latin typeface="Cambria Math" panose="02040503050406030204" pitchFamily="18" charset="0"/>
                        <a:cs typeface="Arial" panose="020B0604020202020204" pitchFamily="34" charset="0"/>
                      </a:rPr>
                      <m:t>→</m:t>
                    </m:r>
                  </m:oMath>
                </a14:m>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Automatically</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generate</a:t>
                </a:r>
                <a:r>
                  <a:rPr lang="en-US" altLang="zh-CN" sz="1600" dirty="0">
                    <a:latin typeface="Arial" panose="020B0604020202020204" pitchFamily="34" charset="0"/>
                    <a:cs typeface="Arial" panose="020B0604020202020204" pitchFamily="34" charset="0"/>
                  </a:rPr>
                  <a:t> high-quality and diverse prompts</a:t>
                </a:r>
              </a:p>
              <a:p>
                <a:pPr marL="342900" indent="-342900">
                  <a:lnSpc>
                    <a:spcPct val="140000"/>
                  </a:lnSpc>
                  <a:buFont typeface="+mj-lt"/>
                  <a:buAutoNum type="arabicPeriod"/>
                </a:pPr>
                <a:r>
                  <a:rPr lang="en-US" altLang="zh-CN" sz="1600" b="1" dirty="0">
                    <a:latin typeface="Arial" panose="020B0604020202020204" pitchFamily="34" charset="0"/>
                    <a:cs typeface="Arial" panose="020B0604020202020204" pitchFamily="34" charset="0"/>
                  </a:rPr>
                  <a:t>GPT</a:t>
                </a:r>
                <a:r>
                  <a:rPr lang="zh-CN" altLang="en-US" sz="1600" dirty="0">
                    <a:latin typeface="Arial" panose="020B0604020202020204" pitchFamily="34" charset="0"/>
                    <a:cs typeface="Arial" panose="020B0604020202020204" pitchFamily="34" charset="0"/>
                  </a:rPr>
                  <a:t> </a:t>
                </a:r>
                <a14:m>
                  <m:oMath xmlns:m="http://schemas.openxmlformats.org/officeDocument/2006/math">
                    <m:r>
                      <a:rPr lang="zh-CN" altLang="en-US" sz="1600" i="0" smtClean="0">
                        <a:solidFill>
                          <a:srgbClr val="FF0000"/>
                        </a:solidFill>
                        <a:latin typeface="Cambria Math" panose="02040503050406030204" pitchFamily="18" charset="0"/>
                        <a:cs typeface="Arial" panose="020B0604020202020204" pitchFamily="34" charset="0"/>
                      </a:rPr>
                      <m:t>→</m:t>
                    </m:r>
                    <m:r>
                      <a:rPr lang="zh-CN" altLang="en-US" sz="1600" i="1" smtClean="0">
                        <a:solidFill>
                          <a:srgbClr val="FF0000"/>
                        </a:solidFill>
                        <a:latin typeface="Cambria Math" panose="02040503050406030204" pitchFamily="18" charset="0"/>
                        <a:cs typeface="Arial" panose="020B0604020202020204" pitchFamily="34" charset="0"/>
                      </a:rPr>
                      <m:t> </m:t>
                    </m:r>
                  </m:oMath>
                </a14:m>
                <a:r>
                  <a:rPr lang="en-US" altLang="zh-CN" sz="1600" b="1" dirty="0">
                    <a:latin typeface="Arial" panose="020B0604020202020204" pitchFamily="34" charset="0"/>
                    <a:cs typeface="Arial" panose="020B0604020202020204" pitchFamily="34" charset="0"/>
                  </a:rPr>
                  <a:t>Unstable/unnatural English</a:t>
                </a:r>
                <a:r>
                  <a:rPr lang="zh-CN" altLang="en-US" sz="1600" b="1" dirty="0">
                    <a:latin typeface="Arial" panose="020B0604020202020204" pitchFamily="34" charset="0"/>
                    <a:cs typeface="Arial" panose="020B0604020202020204" pitchFamily="34" charset="0"/>
                  </a:rPr>
                  <a:t> </a:t>
                </a:r>
                <a14:m>
                  <m:oMath xmlns:m="http://schemas.openxmlformats.org/officeDocument/2006/math">
                    <m:r>
                      <a:rPr lang="zh-CN" altLang="en-US" sz="1600">
                        <a:solidFill>
                          <a:srgbClr val="FF0000"/>
                        </a:solidFill>
                        <a:latin typeface="Cambria Math" panose="02040503050406030204" pitchFamily="18" charset="0"/>
                        <a:cs typeface="Arial" panose="020B0604020202020204" pitchFamily="34" charset="0"/>
                      </a:rPr>
                      <m:t>→</m:t>
                    </m:r>
                  </m:oMath>
                </a14:m>
                <a:r>
                  <a:rPr lang="zh-CN" altLang="en-US"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BERT</a:t>
                </a:r>
              </a:p>
              <a:p>
                <a:pPr marL="342900" indent="-342900">
                  <a:lnSpc>
                    <a:spcPct val="140000"/>
                  </a:lnSpc>
                  <a:buFont typeface="+mj-lt"/>
                  <a:buAutoNum type="arabicPeriod"/>
                </a:pPr>
                <a:r>
                  <a:rPr lang="en-US" altLang="zh-CN" sz="1600" b="1" dirty="0">
                    <a:latin typeface="Arial" panose="020B0604020202020204" pitchFamily="34" charset="0"/>
                    <a:cs typeface="Arial" panose="020B0604020202020204" pitchFamily="34" charset="0"/>
                  </a:rPr>
                  <a:t>Prompt Generation</a:t>
                </a:r>
                <a:r>
                  <a:rPr lang="zh-CN" altLang="en-US" sz="1600" b="1" dirty="0">
                    <a:latin typeface="Arial" panose="020B0604020202020204" pitchFamily="34" charset="0"/>
                    <a:cs typeface="Arial" panose="020B0604020202020204" pitchFamily="34" charset="0"/>
                  </a:rPr>
                  <a:t> </a:t>
                </a:r>
                <a14:m>
                  <m:oMath xmlns:m="http://schemas.openxmlformats.org/officeDocument/2006/math">
                    <m:r>
                      <a:rPr lang="zh-CN" altLang="en-US" sz="1600" i="0" smtClean="0">
                        <a:solidFill>
                          <a:srgbClr val="FF0000"/>
                        </a:solidFill>
                        <a:latin typeface="Cambria Math" panose="02040503050406030204" pitchFamily="18" charset="0"/>
                        <a:cs typeface="Arial" panose="020B0604020202020204" pitchFamily="34" charset="0"/>
                      </a:rPr>
                      <m:t>→</m:t>
                    </m:r>
                  </m:oMath>
                </a14:m>
                <a:r>
                  <a:rPr lang="zh-CN" altLang="en-US"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Prompt Selection</a:t>
                </a:r>
              </a:p>
              <a:p>
                <a:pPr marL="342900" indent="-342900">
                  <a:lnSpc>
                    <a:spcPct val="140000"/>
                  </a:lnSpc>
                  <a:buClr>
                    <a:schemeClr val="tx1"/>
                  </a:buClr>
                  <a:buFont typeface="+mj-lt"/>
                  <a:buAutoNum type="arabicPeriod"/>
                </a:pPr>
                <a:r>
                  <a:rPr lang="en-US" altLang="zh-CN" sz="1600" b="1" dirty="0">
                    <a:latin typeface="Arial" panose="020B0604020202020204" pitchFamily="34" charset="0"/>
                    <a:cs typeface="Arial" panose="020B0604020202020204" pitchFamily="34" charset="0"/>
                  </a:rPr>
                  <a:t>Ensemble methods </a:t>
                </a:r>
                <a:r>
                  <a:rPr lang="en-US" altLang="zh-CN" sz="1600" dirty="0">
                    <a:latin typeface="Arial" panose="020B0604020202020204" pitchFamily="34" charset="0"/>
                    <a:cs typeface="Arial" panose="020B0604020202020204" pitchFamily="34" charset="0"/>
                  </a:rPr>
                  <a:t>to combine answers from different prompts</a:t>
                </a:r>
              </a:p>
            </p:txBody>
          </p:sp>
        </mc:Choice>
        <mc:Fallback xmlns="">
          <p:sp>
            <p:nvSpPr>
              <p:cNvPr id="8" name="Text Placeholder 2">
                <a:extLst>
                  <a:ext uri="{FF2B5EF4-FFF2-40B4-BE49-F238E27FC236}">
                    <a16:creationId xmlns:a16="http://schemas.microsoft.com/office/drawing/2014/main" id="{3BFCD3D3-4A8B-9441-1179-9547E173EA50}"/>
                  </a:ext>
                </a:extLst>
              </p:cNvPr>
              <p:cNvSpPr txBox="1">
                <a:spLocks noRot="1" noChangeAspect="1" noMove="1" noResize="1" noEditPoints="1" noAdjustHandles="1" noChangeArrowheads="1" noChangeShapeType="1" noTextEdit="1"/>
              </p:cNvSpPr>
              <p:nvPr/>
            </p:nvSpPr>
            <p:spPr>
              <a:xfrm>
                <a:off x="4306770" y="2016475"/>
                <a:ext cx="4837230" cy="2969958"/>
              </a:xfrm>
              <a:prstGeom prst="rect">
                <a:avLst/>
              </a:prstGeom>
              <a:blipFill>
                <a:blip r:embed="rId4"/>
                <a:stretch>
                  <a:fillRect l="-1832" b="-212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41D184E-E1AD-F8D3-D9DE-EBCBBE33688E}"/>
              </a:ext>
            </a:extLst>
          </p:cNvPr>
          <p:cNvPicPr>
            <a:picLocks noChangeAspect="1"/>
          </p:cNvPicPr>
          <p:nvPr/>
        </p:nvPicPr>
        <p:blipFill>
          <a:blip r:embed="rId5"/>
          <a:stretch>
            <a:fillRect/>
          </a:stretch>
        </p:blipFill>
        <p:spPr>
          <a:xfrm>
            <a:off x="568324" y="2083877"/>
            <a:ext cx="3738109" cy="2835154"/>
          </a:xfrm>
          <a:prstGeom prst="rect">
            <a:avLst/>
          </a:prstGeom>
        </p:spPr>
      </p:pic>
    </p:spTree>
    <p:extLst>
      <p:ext uri="{BB962C8B-B14F-4D97-AF65-F5344CB8AC3E}">
        <p14:creationId xmlns:p14="http://schemas.microsoft.com/office/powerpoint/2010/main" val="302683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87574"/>
            <a:ext cx="8406530" cy="3960440"/>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Objectives</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 Generation</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Mining-based Generation</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Paraphrasing-based Generation</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 Selection</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Top-1 Prompt Selection</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 Ensembling</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Rank-based Ensemble</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Optimized Ensemble</a:t>
            </a:r>
          </a:p>
        </p:txBody>
      </p:sp>
      <p:sp>
        <p:nvSpPr>
          <p:cNvPr id="12" name="TextBox 11">
            <a:extLst>
              <a:ext uri="{FF2B5EF4-FFF2-40B4-BE49-F238E27FC236}">
                <a16:creationId xmlns:a16="http://schemas.microsoft.com/office/drawing/2014/main" id="{647E33AB-1710-535B-C908-43161FC9C63E}"/>
              </a:ext>
            </a:extLst>
          </p:cNvPr>
          <p:cNvSpPr txBox="1"/>
          <p:nvPr/>
        </p:nvSpPr>
        <p:spPr>
          <a:xfrm>
            <a:off x="555625" y="486650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p>
        </p:txBody>
      </p:sp>
      <p:pic>
        <p:nvPicPr>
          <p:cNvPr id="13" name="Picture 12">
            <a:extLst>
              <a:ext uri="{FF2B5EF4-FFF2-40B4-BE49-F238E27FC236}">
                <a16:creationId xmlns:a16="http://schemas.microsoft.com/office/drawing/2014/main" id="{3BE152C9-C6D0-967D-537B-4725F2B542F8}"/>
              </a:ext>
            </a:extLst>
          </p:cNvPr>
          <p:cNvPicPr>
            <a:picLocks noChangeAspect="1"/>
          </p:cNvPicPr>
          <p:nvPr/>
        </p:nvPicPr>
        <p:blipFill>
          <a:blip r:embed="rId4"/>
          <a:stretch>
            <a:fillRect/>
          </a:stretch>
        </p:blipFill>
        <p:spPr>
          <a:xfrm>
            <a:off x="4771926" y="1277545"/>
            <a:ext cx="4213829" cy="3380497"/>
          </a:xfrm>
          <a:prstGeom prst="rect">
            <a:avLst/>
          </a:prstGeom>
        </p:spPr>
      </p:pic>
    </p:spTree>
    <p:extLst>
      <p:ext uri="{BB962C8B-B14F-4D97-AF65-F5344CB8AC3E}">
        <p14:creationId xmlns:p14="http://schemas.microsoft.com/office/powerpoint/2010/main" val="393078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64300"/>
                <a:ext cx="8406530" cy="389179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HK" altLang="zh-CN" sz="2000" b="1" i="1" u="sng" dirty="0">
                    <a:solidFill>
                      <a:srgbClr val="FF0000"/>
                    </a:solidFill>
                    <a:latin typeface="Arial" panose="020B0604020202020204" pitchFamily="34" charset="0"/>
                    <a:cs typeface="Arial" panose="020B0604020202020204" pitchFamily="34" charset="0"/>
                  </a:rPr>
                  <a:t>Prompt Generation</a:t>
                </a:r>
                <a:r>
                  <a:rPr lang="zh-CN" altLang="en-US" sz="2000" b="1" i="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Mining-based Generation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diverse</a:t>
                </a:r>
                <a:r>
                  <a:rPr lang="en-US" altLang="zh-CN" sz="2000" dirty="0">
                    <a:latin typeface="Arial" panose="020B0604020202020204" pitchFamily="34" charset="0"/>
                    <a:cs typeface="Arial" panose="020B0604020202020204" pitchFamily="34" charset="0"/>
                  </a:rPr>
                  <a:t>)</a:t>
                </a:r>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Relation Triples</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Subject-Relation-Object</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&lt;</m:t>
                    </m:r>
                    <m:r>
                      <a:rPr lang="en-US" altLang="zh-CN" sz="2000" i="1">
                        <a:latin typeface="Cambria Math" panose="02040503050406030204" pitchFamily="18" charset="0"/>
                        <a:cs typeface="Arial" panose="020B0604020202020204" pitchFamily="34" charset="0"/>
                      </a:rPr>
                      <m:t>𝑥</m:t>
                    </m:r>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𝑟</m:t>
                    </m:r>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𝑦</m:t>
                    </m:r>
                    <m:r>
                      <a:rPr lang="en-US" altLang="zh-CN" sz="2000" b="0" i="1" smtClean="0">
                        <a:latin typeface="Cambria Math" panose="02040503050406030204" pitchFamily="18" charset="0"/>
                        <a:cs typeface="Arial" panose="020B0604020202020204" pitchFamily="34" charset="0"/>
                      </a:rPr>
                      <m:t>&gt;</m:t>
                    </m:r>
                  </m:oMath>
                </a14:m>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Observation</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Words in the vicinity of the subject </a:t>
                </a:r>
                <a14:m>
                  <m:oMath xmlns:m="http://schemas.openxmlformats.org/officeDocument/2006/math">
                    <m:r>
                      <a:rPr lang="en-US" altLang="zh-CN" sz="2000" i="1" smtClean="0">
                        <a:latin typeface="Cambria Math" panose="02040503050406030204" pitchFamily="18" charset="0"/>
                        <a:cs typeface="Arial" panose="020B0604020202020204" pitchFamily="34" charset="0"/>
                      </a:rPr>
                      <m:t>𝑥</m:t>
                    </m:r>
                  </m:oMath>
                </a14:m>
                <a:r>
                  <a:rPr lang="en-HK" altLang="zh-CN" sz="2000" dirty="0">
                    <a:latin typeface="Arial" panose="020B0604020202020204" pitchFamily="34" charset="0"/>
                    <a:cs typeface="Arial" panose="020B0604020202020204" pitchFamily="34" charset="0"/>
                  </a:rPr>
                  <a:t> and object </a:t>
                </a:r>
                <a14:m>
                  <m:oMath xmlns:m="http://schemas.openxmlformats.org/officeDocument/2006/math">
                    <m:r>
                      <a:rPr lang="en-US" altLang="zh-CN" sz="2000" i="1">
                        <a:latin typeface="Cambria Math" panose="02040503050406030204" pitchFamily="18" charset="0"/>
                        <a:cs typeface="Arial" panose="020B0604020202020204" pitchFamily="34" charset="0"/>
                      </a:rPr>
                      <m:t>𝑦</m:t>
                    </m:r>
                  </m:oMath>
                </a14:m>
                <a:r>
                  <a:rPr lang="en-HK" altLang="zh-CN" sz="2000" dirty="0">
                    <a:latin typeface="Arial" panose="020B0604020202020204" pitchFamily="34" charset="0"/>
                    <a:cs typeface="Arial" panose="020B0604020202020204" pitchFamily="34" charset="0"/>
                  </a:rPr>
                  <a:t> in a large corpus often describe the relation </a:t>
                </a:r>
                <a14:m>
                  <m:oMath xmlns:m="http://schemas.openxmlformats.org/officeDocument/2006/math">
                    <m:r>
                      <a:rPr lang="en-US" altLang="zh-CN" sz="2000" i="1">
                        <a:latin typeface="Cambria Math" panose="02040503050406030204" pitchFamily="18" charset="0"/>
                        <a:cs typeface="Arial" panose="020B0604020202020204" pitchFamily="34" charset="0"/>
                      </a:rPr>
                      <m:t>𝑟</m:t>
                    </m:r>
                  </m:oMath>
                </a14:m>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Method</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1</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b="1" dirty="0">
                    <a:solidFill>
                      <a:srgbClr val="FF0000"/>
                    </a:solidFill>
                    <a:latin typeface="Arial" panose="020B0604020202020204" pitchFamily="34" charset="0"/>
                    <a:cs typeface="Arial" panose="020B0604020202020204" pitchFamily="34" charset="0"/>
                  </a:rPr>
                  <a:t>Middle-word Prompts</a:t>
                </a:r>
                <a:r>
                  <a:rPr lang="zh-CN" altLang="en-US" sz="2000" b="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dirty="0">
                    <a:latin typeface="Arial" panose="020B0604020202020204" pitchFamily="34" charset="0"/>
                    <a:cs typeface="Arial" panose="020B0604020202020204" pitchFamily="34" charset="0"/>
                  </a:rPr>
                  <a:t> </a:t>
                </a:r>
                <a14:m>
                  <m:oMath xmlns:m="http://schemas.openxmlformats.org/officeDocument/2006/math">
                    <m:r>
                      <a:rPr lang="en-US" altLang="zh-CN" sz="2000" i="1">
                        <a:latin typeface="Cambria Math" panose="02040503050406030204" pitchFamily="18" charset="0"/>
                        <a:cs typeface="Arial" panose="020B0604020202020204" pitchFamily="34" charset="0"/>
                      </a:rPr>
                      <m:t>𝑟</m:t>
                    </m:r>
                  </m:oMath>
                </a14:m>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 used as a template</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		</a:t>
                </a:r>
                <a:r>
                  <a:rPr lang="en-US" altLang="zh-CN" sz="2000" u="sng" dirty="0">
                    <a:latin typeface="Arial" panose="020B0604020202020204" pitchFamily="34" charset="0"/>
                    <a:cs typeface="Arial" panose="020B0604020202020204" pitchFamily="34" charset="0"/>
                  </a:rPr>
                  <a:t>Barack Obama</a:t>
                </a:r>
                <a:r>
                  <a:rPr lang="en-US" altLang="zh-CN" sz="2000" dirty="0">
                    <a:latin typeface="Arial" panose="020B0604020202020204" pitchFamily="34" charset="0"/>
                    <a:cs typeface="Arial" panose="020B0604020202020204" pitchFamily="34" charset="0"/>
                  </a:rPr>
                  <a:t> </a:t>
                </a:r>
                <a:r>
                  <a:rPr lang="en-US" altLang="zh-CN" sz="2000" dirty="0">
                    <a:solidFill>
                      <a:srgbClr val="FF0000"/>
                    </a:solidFill>
                    <a:latin typeface="Arial" panose="020B0604020202020204" pitchFamily="34" charset="0"/>
                    <a:cs typeface="Arial" panose="020B0604020202020204" pitchFamily="34" charset="0"/>
                  </a:rPr>
                  <a:t>was born in </a:t>
                </a:r>
                <a:r>
                  <a:rPr lang="en-US" altLang="zh-CN" sz="2000" u="sng" dirty="0">
                    <a:latin typeface="Arial" panose="020B0604020202020204" pitchFamily="34" charset="0"/>
                    <a:cs typeface="Arial" panose="020B0604020202020204" pitchFamily="34" charset="0"/>
                  </a:rPr>
                  <a:t>Hawaii</a:t>
                </a:r>
                <a:r>
                  <a:rPr lang="en-US" altLang="zh-CN" sz="2000" dirty="0">
                    <a:latin typeface="Arial" panose="020B0604020202020204" pitchFamily="34" charset="0"/>
                    <a:cs typeface="Arial" panose="020B0604020202020204" pitchFamily="34" charset="0"/>
                  </a:rPr>
                  <a:t>.</a:t>
                </a:r>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US" altLang="zh-CN" sz="2000" b="1" dirty="0">
                    <a:latin typeface="Arial" panose="020B0604020202020204" pitchFamily="34" charset="0"/>
                    <a:cs typeface="Arial" panose="020B0604020202020204" pitchFamily="34" charset="0"/>
                  </a:rPr>
                  <a:t>Method</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2</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b="1" dirty="0">
                    <a:solidFill>
                      <a:srgbClr val="FF0000"/>
                    </a:solidFill>
                    <a:latin typeface="Arial" panose="020B0604020202020204" pitchFamily="34" charset="0"/>
                    <a:cs typeface="Arial" panose="020B0604020202020204" pitchFamily="34" charset="0"/>
                  </a:rPr>
                  <a:t>Dependency</a:t>
                </a:r>
                <a:r>
                  <a:rPr lang="zh-CN" altLang="en-US" sz="2000" b="1" dirty="0">
                    <a:solidFill>
                      <a:srgbClr val="FF0000"/>
                    </a:solidFill>
                    <a:latin typeface="Arial" panose="020B0604020202020204" pitchFamily="34" charset="0"/>
                    <a:cs typeface="Arial" panose="020B0604020202020204" pitchFamily="34" charset="0"/>
                  </a:rPr>
                  <a:t> </a:t>
                </a:r>
                <a:r>
                  <a:rPr lang="en-HK" altLang="zh-CN" sz="2000" b="1" dirty="0">
                    <a:solidFill>
                      <a:srgbClr val="FF0000"/>
                    </a:solidFill>
                    <a:latin typeface="Arial" panose="020B0604020202020204" pitchFamily="34" charset="0"/>
                    <a:cs typeface="Arial" panose="020B0604020202020204" pitchFamily="34" charset="0"/>
                  </a:rPr>
                  <a:t>Parser-based Prompts</a:t>
                </a:r>
                <a:br>
                  <a:rPr lang="en-HK" altLang="zh-CN" sz="2000" dirty="0">
                    <a:latin typeface="Arial" panose="020B0604020202020204" pitchFamily="34" charset="0"/>
                    <a:cs typeface="Arial" panose="020B0604020202020204" pitchFamily="34" charset="0"/>
                  </a:rPr>
                </a:br>
                <a:r>
                  <a:rPr lang="en-HK" altLang="zh-CN" sz="2000" dirty="0">
                    <a:latin typeface="Arial" panose="020B0604020202020204" pitchFamily="34" charset="0"/>
                    <a:cs typeface="Arial" panose="020B0604020202020204" pitchFamily="34" charset="0"/>
                  </a:rPr>
                  <a:t>Syntactic analysis of the sentence</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shortest dependency path</a:t>
                </a:r>
                <a:br>
                  <a:rPr lang="en-HK" altLang="zh-CN" sz="2000" dirty="0">
                    <a:latin typeface="Arial" panose="020B0604020202020204" pitchFamily="34" charset="0"/>
                    <a:cs typeface="Arial" panose="020B0604020202020204" pitchFamily="34" charset="0"/>
                  </a:rPr>
                </a:br>
                <a:r>
                  <a:rPr lang="en-HK" altLang="zh-CN"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  </a:t>
                </a:r>
                <a:r>
                  <a:rPr lang="en-HK" altLang="zh-CN" sz="2000" dirty="0">
                    <a:solidFill>
                      <a:srgbClr val="FF0000"/>
                    </a:solidFill>
                    <a:latin typeface="Arial" panose="020B0604020202020204" pitchFamily="34" charset="0"/>
                    <a:cs typeface="Arial" panose="020B0604020202020204" pitchFamily="34" charset="0"/>
                  </a:rPr>
                  <a:t>The capital of </a:t>
                </a:r>
                <a:r>
                  <a:rPr lang="en-HK" altLang="zh-CN" sz="2000" u="sng" dirty="0">
                    <a:latin typeface="Arial" panose="020B0604020202020204" pitchFamily="34" charset="0"/>
                    <a:cs typeface="Arial" panose="020B0604020202020204" pitchFamily="34" charset="0"/>
                  </a:rPr>
                  <a:t>France</a:t>
                </a:r>
                <a:r>
                  <a:rPr lang="en-HK" altLang="zh-CN" sz="2000" dirty="0">
                    <a:latin typeface="Arial" panose="020B0604020202020204" pitchFamily="34" charset="0"/>
                    <a:cs typeface="Arial" panose="020B0604020202020204" pitchFamily="34" charset="0"/>
                  </a:rPr>
                  <a:t> </a:t>
                </a:r>
                <a:r>
                  <a:rPr lang="en-HK" altLang="zh-CN" sz="2000" dirty="0">
                    <a:solidFill>
                      <a:srgbClr val="FF0000"/>
                    </a:solidFill>
                    <a:latin typeface="Arial" panose="020B0604020202020204" pitchFamily="34" charset="0"/>
                    <a:cs typeface="Arial" panose="020B0604020202020204" pitchFamily="34" charset="0"/>
                  </a:rPr>
                  <a:t>is</a:t>
                </a:r>
                <a:r>
                  <a:rPr lang="en-HK" altLang="zh-CN" sz="2000" dirty="0">
                    <a:latin typeface="Arial" panose="020B0604020202020204" pitchFamily="34" charset="0"/>
                    <a:cs typeface="Arial" panose="020B0604020202020204" pitchFamily="34" charset="0"/>
                  </a:rPr>
                  <a:t> </a:t>
                </a:r>
                <a:r>
                  <a:rPr lang="en-HK" altLang="zh-CN" sz="2000" u="sng" dirty="0">
                    <a:latin typeface="Arial" panose="020B0604020202020204" pitchFamily="34" charset="0"/>
                    <a:cs typeface="Arial" panose="020B0604020202020204" pitchFamily="34" charset="0"/>
                  </a:rPr>
                  <a:t>Paris</a:t>
                </a:r>
                <a:r>
                  <a:rPr lang="en-US" altLang="zh-CN" sz="2000" dirty="0">
                    <a:latin typeface="Arial" panose="020B0604020202020204" pitchFamily="34" charset="0"/>
                    <a:cs typeface="Arial" panose="020B0604020202020204" pitchFamily="34" charset="0"/>
                  </a:rPr>
                  <a:t>.</a:t>
                </a:r>
                <a:endParaRPr lang="en-HK" altLang="zh-CN" sz="2000" dirty="0">
                  <a:latin typeface="Arial" panose="020B0604020202020204" pitchFamily="34" charset="0"/>
                  <a:cs typeface="Arial" panose="020B0604020202020204" pitchFamily="34" charset="0"/>
                </a:endParaRP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964300"/>
                <a:ext cx="8406530" cy="3891792"/>
              </a:xfrm>
              <a:prstGeom prst="rect">
                <a:avLst/>
              </a:prstGeom>
              <a:blipFill>
                <a:blip r:embed="rId4"/>
                <a:stretch>
                  <a:fillRect l="-754" b="-259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47E33AB-1710-535B-C908-43161FC9C63E}"/>
              </a:ext>
            </a:extLst>
          </p:cNvPr>
          <p:cNvSpPr txBox="1"/>
          <p:nvPr/>
        </p:nvSpPr>
        <p:spPr>
          <a:xfrm>
            <a:off x="568661" y="4839739"/>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r>
              <a:rPr lang="zh-CN" altLang="en-US" sz="1200" dirty="0">
                <a:latin typeface="+mn-lt"/>
              </a:rPr>
              <a:t> </a:t>
            </a:r>
            <a:endParaRPr lang="en-HK" altLang="zh-CN" sz="1200" dirty="0">
              <a:latin typeface="+mn-lt"/>
            </a:endParaRPr>
          </a:p>
        </p:txBody>
      </p:sp>
      <p:pic>
        <p:nvPicPr>
          <p:cNvPr id="3" name="Picture 2">
            <a:extLst>
              <a:ext uri="{FF2B5EF4-FFF2-40B4-BE49-F238E27FC236}">
                <a16:creationId xmlns:a16="http://schemas.microsoft.com/office/drawing/2014/main" id="{0B02B230-105C-13F3-D859-456FFE77FABF}"/>
              </a:ext>
            </a:extLst>
          </p:cNvPr>
          <p:cNvPicPr>
            <a:picLocks noChangeAspect="1"/>
          </p:cNvPicPr>
          <p:nvPr/>
        </p:nvPicPr>
        <p:blipFill>
          <a:blip r:embed="rId5"/>
          <a:stretch>
            <a:fillRect/>
          </a:stretch>
        </p:blipFill>
        <p:spPr>
          <a:xfrm>
            <a:off x="6619104" y="3100806"/>
            <a:ext cx="2426779" cy="1047854"/>
          </a:xfrm>
          <a:prstGeom prst="rect">
            <a:avLst/>
          </a:prstGeom>
        </p:spPr>
      </p:pic>
    </p:spTree>
    <p:extLst>
      <p:ext uri="{BB962C8B-B14F-4D97-AF65-F5344CB8AC3E}">
        <p14:creationId xmlns:p14="http://schemas.microsoft.com/office/powerpoint/2010/main" val="776846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74709"/>
                <a:ext cx="8406530" cy="389179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HK" altLang="zh-CN" sz="2000" b="1" i="1" u="sng" dirty="0">
                    <a:solidFill>
                      <a:srgbClr val="FF0000"/>
                    </a:solidFill>
                    <a:latin typeface="Arial" panose="020B0604020202020204" pitchFamily="34" charset="0"/>
                    <a:cs typeface="Arial" panose="020B0604020202020204" pitchFamily="34" charset="0"/>
                  </a:rPr>
                  <a:t>Prompt Generation</a:t>
                </a:r>
                <a:r>
                  <a:rPr lang="zh-CN" altLang="en-US" sz="2000" b="1" i="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i="1"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Paraphrasing-based Generation</a:t>
                </a:r>
              </a:p>
              <a:p>
                <a:pPr marL="342900" indent="-342900">
                  <a:lnSpc>
                    <a:spcPct val="140000"/>
                  </a:lnSpc>
                  <a:buClr>
                    <a:schemeClr val="tx1"/>
                  </a:buClr>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Back</a:t>
                </a:r>
                <a:r>
                  <a:rPr lang="zh-CN" altLang="en-US" sz="2000" b="1" dirty="0">
                    <a:latin typeface="Arial" panose="020B0604020202020204" pitchFamily="34" charset="0"/>
                    <a:cs typeface="Arial" panose="020B0604020202020204" pitchFamily="34" charset="0"/>
                  </a:rPr>
                  <a:t> </a:t>
                </a:r>
                <a:r>
                  <a:rPr lang="en-HK" altLang="zh-CN" sz="2000" b="1" dirty="0">
                    <a:latin typeface="Arial" panose="020B0604020202020204" pitchFamily="34" charset="0"/>
                    <a:cs typeface="Arial" panose="020B0604020202020204" pitchFamily="34" charset="0"/>
                  </a:rPr>
                  <a:t>Translation</a:t>
                </a:r>
              </a:p>
              <a:p>
                <a:pPr marL="342900" indent="-342900">
                  <a:lnSpc>
                    <a:spcPct val="140000"/>
                  </a:lnSpc>
                  <a:buFont typeface="Arial" panose="020B0604020202020204" pitchFamily="34" charset="0"/>
                  <a:buChar char="•"/>
                </a:pPr>
                <a:r>
                  <a:rPr lang="en-HK" altLang="zh-CN" sz="2000" dirty="0">
                    <a:latin typeface="Arial" panose="020B0604020202020204" pitchFamily="34" charset="0"/>
                    <a:cs typeface="Arial" panose="020B0604020202020204" pitchFamily="34" charset="0"/>
                  </a:rPr>
                  <a:t>First</a:t>
                </a:r>
                <a:r>
                  <a:rPr lang="en-US" altLang="zh-CN" sz="2000" dirty="0">
                    <a:latin typeface="Arial" panose="020B0604020202020204" pitchFamily="34" charset="0"/>
                    <a:cs typeface="Arial" panose="020B0604020202020204" pitchFamily="34" charset="0"/>
                  </a:rPr>
                  <a:t>,</a:t>
                </a:r>
                <a:r>
                  <a:rPr lang="en-HK" altLang="zh-CN" sz="2000" dirty="0">
                    <a:latin typeface="Arial" panose="020B0604020202020204" pitchFamily="34" charset="0"/>
                    <a:cs typeface="Arial" panose="020B0604020202020204" pitchFamily="34" charset="0"/>
                  </a:rPr>
                  <a:t> translate the initial prompt into </a:t>
                </a:r>
                <a14:m>
                  <m:oMath xmlns:m="http://schemas.openxmlformats.org/officeDocument/2006/math">
                    <m:r>
                      <a:rPr lang="en-HK" altLang="zh-CN" sz="2000" i="1" dirty="0">
                        <a:latin typeface="Cambria Math" panose="02040503050406030204" pitchFamily="18" charset="0"/>
                        <a:cs typeface="Arial" panose="020B0604020202020204" pitchFamily="34" charset="0"/>
                      </a:rPr>
                      <m:t>𝐵</m:t>
                    </m:r>
                  </m:oMath>
                </a14:m>
                <a:r>
                  <a:rPr lang="en-HK" altLang="zh-CN" sz="2000" dirty="0">
                    <a:latin typeface="Arial" panose="020B0604020202020204" pitchFamily="34" charset="0"/>
                    <a:cs typeface="Arial" panose="020B0604020202020204" pitchFamily="34" charset="0"/>
                  </a:rPr>
                  <a:t> candidates in another language, each of which is then back-translated into </a:t>
                </a:r>
                <a14:m>
                  <m:oMath xmlns:m="http://schemas.openxmlformats.org/officeDocument/2006/math">
                    <m:r>
                      <a:rPr lang="en-HK" altLang="zh-CN" sz="2000" i="1" dirty="0">
                        <a:latin typeface="Cambria Math" panose="02040503050406030204" pitchFamily="18" charset="0"/>
                        <a:cs typeface="Arial" panose="020B0604020202020204" pitchFamily="34" charset="0"/>
                      </a:rPr>
                      <m:t>𝐵</m:t>
                    </m:r>
                  </m:oMath>
                </a14:m>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candidates in the original language</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cs typeface="Arial" panose="020B0604020202020204" pitchFamily="34" charset="0"/>
                      </a:rPr>
                      <m:t> </m:t>
                    </m:r>
                    <m:sSup>
                      <m:sSupPr>
                        <m:ctrlPr>
                          <a:rPr lang="en-US" altLang="zh-CN" sz="2000" b="0" i="1" smtClean="0">
                            <a:latin typeface="Cambria Math" panose="02040503050406030204" pitchFamily="18" charset="0"/>
                            <a:cs typeface="Arial" panose="020B0604020202020204" pitchFamily="34" charset="0"/>
                          </a:rPr>
                        </m:ctrlPr>
                      </m:sSupPr>
                      <m:e>
                        <m:r>
                          <a:rPr lang="en-US" altLang="zh-CN" sz="2000" i="1">
                            <a:latin typeface="Cambria Math" panose="02040503050406030204" pitchFamily="18" charset="0"/>
                            <a:cs typeface="Arial" panose="020B0604020202020204" pitchFamily="34" charset="0"/>
                          </a:rPr>
                          <m:t>𝐵</m:t>
                        </m:r>
                      </m:e>
                      <m:sup>
                        <m:r>
                          <a:rPr lang="en-US" altLang="zh-CN" sz="2000" b="0" i="1" smtClean="0">
                            <a:latin typeface="Cambria Math" panose="02040503050406030204" pitchFamily="18" charset="0"/>
                            <a:cs typeface="Arial" panose="020B0604020202020204" pitchFamily="34" charset="0"/>
                          </a:rPr>
                          <m:t>2</m:t>
                        </m:r>
                      </m:sup>
                    </m:sSup>
                  </m:oMath>
                </a14:m>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prompts</a:t>
                </a:r>
                <a:r>
                  <a:rPr lang="zh-CN" altLang="en-US" sz="2000" dirty="0">
                    <a:latin typeface="Arial" panose="020B0604020202020204" pitchFamily="34" charset="0"/>
                    <a:cs typeface="Arial" panose="020B0604020202020204" pitchFamily="34" charset="0"/>
                  </a:rPr>
                  <a:t> </a:t>
                </a:r>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Round</a:t>
                </a:r>
                <a:r>
                  <a:rPr lang="en-US" altLang="zh-CN" sz="2000" b="1" dirty="0">
                    <a:latin typeface="Arial" panose="020B0604020202020204" pitchFamily="34" charset="0"/>
                    <a:cs typeface="Arial" panose="020B0604020202020204" pitchFamily="34" charset="0"/>
                  </a:rPr>
                  <a:t>-</a:t>
                </a:r>
                <a:r>
                  <a:rPr lang="en-HK" altLang="zh-CN" sz="2000" b="1" dirty="0">
                    <a:latin typeface="Arial" panose="020B0604020202020204" pitchFamily="34" charset="0"/>
                    <a:cs typeface="Arial" panose="020B0604020202020204" pitchFamily="34" charset="0"/>
                  </a:rPr>
                  <a:t>trip probability</a:t>
                </a:r>
                <a:r>
                  <a:rPr lang="zh-CN" altLang="en-US" sz="2000" b="1"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000" i="1" smtClean="0">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𝑃</m:t>
                        </m:r>
                      </m:e>
                      <m:sub>
                        <m:r>
                          <m:rPr>
                            <m:sty m:val="p"/>
                          </m:rPr>
                          <a:rPr lang="en-US" altLang="zh-CN" sz="2000" i="1">
                            <a:latin typeface="Cambria Math" panose="02040503050406030204" pitchFamily="18" charset="0"/>
                            <a:cs typeface="Arial" panose="020B0604020202020204" pitchFamily="34" charset="0"/>
                          </a:rPr>
                          <m:t>forward</m:t>
                        </m:r>
                      </m:sub>
                    </m:sSub>
                    <m:d>
                      <m:dPr>
                        <m:ctrlPr>
                          <a:rPr lang="en-US" altLang="zh-CN" sz="2000" b="0" i="1" smtClean="0">
                            <a:latin typeface="Cambria Math" panose="02040503050406030204" pitchFamily="18" charset="0"/>
                            <a:cs typeface="Arial" panose="020B0604020202020204" pitchFamily="34" charset="0"/>
                          </a:rPr>
                        </m:ctrlPr>
                      </m:d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𝑡</m:t>
                            </m:r>
                          </m:e>
                        </m:acc>
                      </m:e>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𝑡</m:t>
                            </m:r>
                          </m:e>
                        </m:acc>
                      </m:e>
                    </m:d>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𝑃</m:t>
                        </m:r>
                      </m:e>
                      <m:sub>
                        <m:r>
                          <m:rPr>
                            <m:sty m:val="p"/>
                          </m:rPr>
                          <a:rPr lang="en-US" altLang="zh-CN" sz="2000" i="1">
                            <a:latin typeface="Cambria Math" panose="02040503050406030204" pitchFamily="18" charset="0"/>
                            <a:ea typeface="Cambria Math" panose="02040503050406030204" pitchFamily="18" charset="0"/>
                            <a:cs typeface="Arial" panose="020B0604020202020204" pitchFamily="34" charset="0"/>
                          </a:rPr>
                          <m:t>backward</m:t>
                        </m:r>
                      </m:sub>
                    </m:sSub>
                    <m:d>
                      <m:d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a:latin typeface="Cambria Math" panose="02040503050406030204" pitchFamily="18" charset="0"/>
                            <a:ea typeface="Cambria Math" panose="02040503050406030204" pitchFamily="18" charset="0"/>
                            <a:cs typeface="Arial" panose="020B0604020202020204" pitchFamily="34" charset="0"/>
                          </a:rPr>
                          <m:t>𝑡</m:t>
                        </m:r>
                      </m:e>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𝑡</m:t>
                            </m:r>
                          </m:e>
                        </m:acc>
                      </m:e>
                    </m:d>
                  </m:oMath>
                </a14:m>
                <a:br>
                  <a:rPr lang="en-HK" altLang="zh-CN" sz="2000" dirty="0">
                    <a:latin typeface="Arial" panose="020B0604020202020204" pitchFamily="34" charset="0"/>
                    <a:cs typeface="Arial" panose="020B0604020202020204" pitchFamily="34" charset="0"/>
                  </a:rPr>
                </a:br>
                <a14:m>
                  <m:oMath xmlns:m="http://schemas.openxmlformats.org/officeDocument/2006/math">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𝑡</m:t>
                        </m:r>
                      </m:e>
                    </m:acc>
                  </m:oMath>
                </a14:m>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the initial prompt</a:t>
                </a:r>
                <a:br>
                  <a:rPr lang="en-HK" altLang="zh-CN" sz="2000" dirty="0">
                    <a:latin typeface="Arial" panose="020B0604020202020204" pitchFamily="34" charset="0"/>
                    <a:cs typeface="Arial" panose="020B0604020202020204" pitchFamily="34" charset="0"/>
                  </a:rPr>
                </a:br>
                <a14:m>
                  <m:oMath xmlns:m="http://schemas.openxmlformats.org/officeDocument/2006/math">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𝑡</m:t>
                        </m:r>
                      </m:e>
                    </m:acc>
                  </m:oMath>
                </a14:m>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the </a:t>
                </a:r>
                <a:r>
                  <a:rPr lang="en-HK" altLang="zh-CN" sz="2000" dirty="0">
                    <a:latin typeface="Arial" panose="020B0604020202020204" pitchFamily="34" charset="0"/>
                    <a:cs typeface="Arial" panose="020B0604020202020204" pitchFamily="34" charset="0"/>
                  </a:rPr>
                  <a:t>translated prompt in the other language</a:t>
                </a:r>
                <a:br>
                  <a:rPr lang="en-HK" altLang="zh-CN" sz="2000" dirty="0">
                    <a:latin typeface="Arial" panose="020B0604020202020204" pitchFamily="34" charset="0"/>
                    <a:cs typeface="Arial" panose="020B0604020202020204" pitchFamily="34" charset="0"/>
                  </a:rPr>
                </a:br>
                <a14:m>
                  <m:oMath xmlns:m="http://schemas.openxmlformats.org/officeDocument/2006/math">
                    <m:r>
                      <a:rPr lang="en-US" altLang="zh-CN" sz="2000" i="1">
                        <a:latin typeface="Cambria Math" panose="02040503050406030204" pitchFamily="18" charset="0"/>
                        <a:ea typeface="Cambria Math" panose="02040503050406030204" pitchFamily="18" charset="0"/>
                        <a:cs typeface="Arial" panose="020B0604020202020204" pitchFamily="34" charset="0"/>
                      </a:rPr>
                      <m:t>𝑡</m:t>
                    </m:r>
                  </m:oMath>
                </a14:m>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the final prompt</a:t>
                </a: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974709"/>
                <a:ext cx="8406530" cy="3891792"/>
              </a:xfrm>
              <a:prstGeom prst="rect">
                <a:avLst/>
              </a:prstGeom>
              <a:blipFill>
                <a:blip r:embed="rId4"/>
                <a:stretch>
                  <a:fillRect l="-754" r="-2413" b="-259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47E33AB-1710-535B-C908-43161FC9C63E}"/>
              </a:ext>
            </a:extLst>
          </p:cNvPr>
          <p:cNvSpPr txBox="1"/>
          <p:nvPr/>
        </p:nvSpPr>
        <p:spPr>
          <a:xfrm>
            <a:off x="555625" y="486650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p>
        </p:txBody>
      </p:sp>
    </p:spTree>
    <p:extLst>
      <p:ext uri="{BB962C8B-B14F-4D97-AF65-F5344CB8AC3E}">
        <p14:creationId xmlns:p14="http://schemas.microsoft.com/office/powerpoint/2010/main" val="1830683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1194369"/>
                <a:ext cx="8406530" cy="3596135"/>
              </a:xfrm>
              <a:prstGeom prst="rect">
                <a:avLst/>
              </a:prstGeom>
            </p:spPr>
            <p:txBody>
              <a:bodyPr>
                <a:normAutofit lnSpcReduction="1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40000"/>
                  </a:lnSpc>
                  <a:buClr>
                    <a:schemeClr val="tx1"/>
                  </a:buClr>
                  <a:buFont typeface="Arial" panose="020B0604020202020204" pitchFamily="34" charset="0"/>
                  <a:buChar char="•"/>
                </a:pPr>
                <a:r>
                  <a:rPr lang="en-HK" altLang="zh-CN" sz="2000" b="1" i="1" u="sng" dirty="0">
                    <a:solidFill>
                      <a:srgbClr val="FF0000"/>
                    </a:solidFill>
                    <a:latin typeface="Arial" panose="020B0604020202020204" pitchFamily="34" charset="0"/>
                    <a:cs typeface="Arial" panose="020B0604020202020204" pitchFamily="34" charset="0"/>
                  </a:rPr>
                  <a:t>Prompt Selection</a:t>
                </a:r>
                <a:br>
                  <a:rPr lang="en-HK" altLang="zh-CN" sz="2000" i="1" dirty="0">
                    <a:latin typeface="Arial" panose="020B0604020202020204" pitchFamily="34" charset="0"/>
                    <a:cs typeface="Arial" panose="020B0604020202020204" pitchFamily="34" charset="0"/>
                  </a:rPr>
                </a:br>
                <a:r>
                  <a:rPr lang="en-HK" altLang="zh-CN" sz="2000" i="1" dirty="0">
                    <a:latin typeface="Arial" panose="020B0604020202020204" pitchFamily="34" charset="0"/>
                    <a:cs typeface="Arial" panose="020B0604020202020204" pitchFamily="34" charset="0"/>
                  </a:rPr>
                  <a:t>		</a:t>
                </a:r>
                <a14:m>
                  <m:oMath xmlns:m="http://schemas.openxmlformats.org/officeDocument/2006/math">
                    <m:r>
                      <a:rPr lang="en-HK" altLang="zh-CN" sz="2000" i="1" dirty="0">
                        <a:latin typeface="Cambria Math" panose="02040503050406030204" pitchFamily="18" charset="0"/>
                        <a:cs typeface="Arial" panose="020B0604020202020204" pitchFamily="34" charset="0"/>
                      </a:rPr>
                      <m:t>𝐴</m:t>
                    </m:r>
                    <m:d>
                      <m:dPr>
                        <m:ctrlPr>
                          <a:rPr lang="en-US" altLang="zh-CN" sz="2000" b="0" i="1" dirty="0" smtClean="0">
                            <a:latin typeface="Cambria Math" panose="02040503050406030204" pitchFamily="18" charset="0"/>
                            <a:cs typeface="Arial" panose="020B0604020202020204" pitchFamily="34" charset="0"/>
                          </a:rPr>
                        </m:ctrlPr>
                      </m:dPr>
                      <m:e>
                        <m:sSub>
                          <m:sSubPr>
                            <m:ctrlPr>
                              <a:rPr lang="en-US" altLang="zh-CN" sz="2000" b="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𝑡</m:t>
                            </m:r>
                          </m:e>
                          <m:sub>
                            <m:r>
                              <a:rPr lang="en-US" altLang="zh-CN" sz="2000" i="1" dirty="0">
                                <a:latin typeface="Cambria Math" panose="02040503050406030204" pitchFamily="18" charset="0"/>
                                <a:cs typeface="Arial" panose="020B0604020202020204" pitchFamily="34" charset="0"/>
                              </a:rPr>
                              <m:t>𝑟</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𝑖</m:t>
                            </m:r>
                          </m:sub>
                        </m:sSub>
                      </m:e>
                    </m:d>
                    <m:r>
                      <a:rPr lang="en-US" altLang="zh-CN" sz="2000" b="0" i="1" dirty="0" smtClean="0">
                        <a:latin typeface="Cambria Math" panose="02040503050406030204" pitchFamily="18" charset="0"/>
                        <a:cs typeface="Arial" panose="020B0604020202020204" pitchFamily="34" charset="0"/>
                      </a:rPr>
                      <m:t>=</m:t>
                    </m:r>
                    <m:f>
                      <m:fPr>
                        <m:ctrlPr>
                          <a:rPr lang="en-US" altLang="zh-CN" sz="2000" b="0" i="1" dirty="0" smtClean="0">
                            <a:latin typeface="Cambria Math" panose="02040503050406030204" pitchFamily="18" charset="0"/>
                            <a:cs typeface="Arial" panose="020B0604020202020204" pitchFamily="34" charset="0"/>
                          </a:rPr>
                        </m:ctrlPr>
                      </m:fPr>
                      <m:num>
                        <m:nary>
                          <m:naryPr>
                            <m:chr m:val="∑"/>
                            <m:limLoc m:val="subSup"/>
                            <m:supHide m:val="on"/>
                            <m:ctrlPr>
                              <a:rPr lang="en-US" altLang="zh-CN" sz="2000" b="0" i="1" dirty="0" smtClean="0">
                                <a:latin typeface="Cambria Math" panose="02040503050406030204" pitchFamily="18" charset="0"/>
                                <a:cs typeface="Arial" panose="020B0604020202020204" pitchFamily="34" charset="0"/>
                              </a:rPr>
                            </m:ctrlPr>
                          </m:naryPr>
                          <m:sub>
                            <m:r>
                              <m:rPr>
                                <m:brk m:alnAt="9"/>
                              </m:rPr>
                              <a:rPr lang="en-US" altLang="zh-CN" sz="2000" b="0" i="1" dirty="0" smtClean="0">
                                <a:latin typeface="Cambria Math" panose="02040503050406030204" pitchFamily="18" charset="0"/>
                                <a:cs typeface="Arial" panose="020B0604020202020204" pitchFamily="34" charset="0"/>
                              </a:rPr>
                              <m:t>&lt;</m:t>
                            </m:r>
                            <m:r>
                              <a:rPr lang="en-US" altLang="zh-CN" sz="2000" i="1" dirty="0">
                                <a:latin typeface="Cambria Math" panose="02040503050406030204" pitchFamily="18" charset="0"/>
                                <a:cs typeface="Arial" panose="020B0604020202020204" pitchFamily="34" charset="0"/>
                              </a:rPr>
                              <m:t>𝑥</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𝑦</m:t>
                            </m:r>
                            <m:r>
                              <a:rPr lang="en-US" altLang="zh-CN" sz="2000" b="0" i="1" dirty="0" smtClean="0">
                                <a:latin typeface="Cambria Math" panose="02040503050406030204" pitchFamily="18" charset="0"/>
                                <a:cs typeface="Arial" panose="020B0604020202020204" pitchFamily="34" charset="0"/>
                              </a:rPr>
                              <m:t>&gt;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ℛ</m:t>
                            </m:r>
                          </m:sub>
                          <m:sup/>
                          <m:e>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𝑦</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zh-CN" sz="2000" i="1" dirty="0">
                                    <a:latin typeface="Cambria Math" panose="02040503050406030204" pitchFamily="18" charset="0"/>
                                    <a:ea typeface="Cambria Math" panose="02040503050406030204" pitchFamily="18" charset="0"/>
                                    <a:cs typeface="Arial" panose="020B0604020202020204" pitchFamily="34" charset="0"/>
                                  </a:rPr>
                                  <m:t>argmax</m:t>
                                </m:r>
                              </m:e>
                              <m:sub>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𝑦</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p>
                                </m:sSup>
                              </m:sub>
                            </m:sSub>
                            <m:sSub>
                              <m:sSub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𝑃</m:t>
                                </m:r>
                              </m:e>
                              <m:sub>
                                <m:r>
                                  <m:rPr>
                                    <m:sty m:val="p"/>
                                  </m:rPr>
                                  <a:rPr lang="en-US" altLang="zh-CN" sz="2000" i="1" dirty="0">
                                    <a:latin typeface="Cambria Math" panose="02040503050406030204" pitchFamily="18" charset="0"/>
                                    <a:ea typeface="Cambria Math" panose="02040503050406030204" pitchFamily="18" charset="0"/>
                                    <a:cs typeface="Arial" panose="020B0604020202020204" pitchFamily="34" charset="0"/>
                                  </a:rPr>
                                  <m:t>LM</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𝑦</m:t>
                                </m:r>
                              </m:e>
                              <m: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𝑥</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𝑡</m:t>
                                </m:r>
                              </m:e>
                              <m:sub>
                                <m:r>
                                  <a:rPr lang="en-US" altLang="zh-CN" sz="2000" i="1" dirty="0">
                                    <a:latin typeface="Cambria Math" panose="02040503050406030204" pitchFamily="18" charset="0"/>
                                    <a:cs typeface="Arial" panose="020B0604020202020204" pitchFamily="34" charset="0"/>
                                  </a:rPr>
                                  <m:t>𝑟</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𝑖</m:t>
                                </m:r>
                              </m:sub>
                            </m:sSub>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e>
                        </m:nary>
                      </m:num>
                      <m:den>
                        <m:r>
                          <a:rPr lang="en-US" altLang="zh-CN" sz="2000" b="0" i="1" dirty="0" smtClean="0">
                            <a:latin typeface="Cambria Math" panose="02040503050406030204" pitchFamily="18" charset="0"/>
                            <a:cs typeface="Arial" panose="020B0604020202020204" pitchFamily="34" charset="0"/>
                          </a:rPr>
                          <m:t>|</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ℛ</m:t>
                        </m:r>
                        <m:r>
                          <a:rPr lang="en-US" altLang="zh-CN" sz="2000" b="0" i="1" dirty="0" smtClean="0">
                            <a:latin typeface="Cambria Math" panose="02040503050406030204" pitchFamily="18" charset="0"/>
                            <a:cs typeface="Arial" panose="020B0604020202020204" pitchFamily="34" charset="0"/>
                          </a:rPr>
                          <m:t>|</m:t>
                        </m:r>
                      </m:den>
                    </m:f>
                    <m:r>
                      <a:rPr lang="en-US" altLang="zh-CN" sz="2000" b="0" i="1" dirty="0" smtClean="0">
                        <a:latin typeface="Cambria Math" panose="02040503050406030204" pitchFamily="18" charset="0"/>
                        <a:cs typeface="Arial" panose="020B0604020202020204" pitchFamily="34" charset="0"/>
                      </a:rPr>
                      <m:t>,</m:t>
                    </m:r>
                  </m:oMath>
                </a14:m>
                <a:br>
                  <a:rPr lang="en-HK" altLang="zh-CN" sz="2000" i="1" dirty="0">
                    <a:latin typeface="Arial" panose="020B0604020202020204" pitchFamily="34" charset="0"/>
                    <a:cs typeface="Arial" panose="020B0604020202020204" pitchFamily="34" charset="0"/>
                  </a:rPr>
                </a:b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2000" b="0"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Kronecker’s delta function</a:t>
                </a:r>
                <a:br>
                  <a:rPr lang="en-HK" altLang="zh-CN" sz="2000" dirty="0">
                    <a:latin typeface="Arial" panose="020B0604020202020204" pitchFamily="34" charset="0"/>
                    <a:cs typeface="Arial" panose="020B0604020202020204" pitchFamily="34" charset="0"/>
                  </a:rPr>
                </a:b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Arial" panose="020B0604020202020204" pitchFamily="34" charset="0"/>
                      </a:rPr>
                      <m:t>ℛ</m:t>
                    </m:r>
                  </m:oMath>
                </a14:m>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a set of subject-object pairs with relation</a:t>
                </a:r>
                <a:endParaRPr lang="en-US" altLang="zh-CN" sz="2000" dirty="0">
                  <a:latin typeface="Arial" panose="020B0604020202020204" pitchFamily="34" charset="0"/>
                  <a:cs typeface="Arial" panose="020B0604020202020204" pitchFamily="34" charset="0"/>
                </a:endParaRPr>
              </a:p>
              <a:p>
                <a:pPr marL="342900" indent="-342900">
                  <a:lnSpc>
                    <a:spcPct val="140000"/>
                  </a:lnSpc>
                  <a:buClr>
                    <a:schemeClr val="tx1"/>
                  </a:buClr>
                  <a:buFont typeface="Arial" panose="020B0604020202020204" pitchFamily="34" charset="0"/>
                  <a:buChar char="•"/>
                </a:pPr>
                <a:r>
                  <a:rPr lang="en-HK" altLang="zh-CN" sz="2000" b="1" i="1" u="sng" dirty="0">
                    <a:solidFill>
                      <a:srgbClr val="FF0000"/>
                    </a:solidFill>
                    <a:latin typeface="Arial" panose="020B0604020202020204" pitchFamily="34" charset="0"/>
                    <a:cs typeface="Arial" panose="020B0604020202020204" pitchFamily="34" charset="0"/>
                  </a:rPr>
                  <a:t>Rank-based Ensemble</a:t>
                </a:r>
                <a:br>
                  <a:rPr lang="en-HK" altLang="zh-CN" sz="2000" i="1" dirty="0">
                    <a:latin typeface="Arial" panose="020B0604020202020204" pitchFamily="34" charset="0"/>
                    <a:cs typeface="Arial" panose="020B0604020202020204" pitchFamily="34" charset="0"/>
                  </a:rPr>
                </a:br>
                <a14:m>
                  <m:oMath xmlns:m="http://schemas.openxmlformats.org/officeDocument/2006/math">
                    <m:r>
                      <a:rPr lang="en-HK" altLang="zh-CN" sz="2000" i="1" dirty="0">
                        <a:latin typeface="Cambria Math" panose="02040503050406030204" pitchFamily="18" charset="0"/>
                        <a:cs typeface="Arial" panose="020B0604020202020204" pitchFamily="34" charset="0"/>
                      </a:rPr>
                      <m:t>𝑠</m:t>
                    </m:r>
                    <m:d>
                      <m:dPr>
                        <m:ctrlPr>
                          <a:rPr lang="en-US" altLang="zh-CN" sz="2000" b="0" i="1" dirty="0" smtClean="0">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cs typeface="Arial" panose="020B0604020202020204" pitchFamily="34" charset="0"/>
                          </a:rPr>
                          <m:t>𝑦</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𝑥</m:t>
                        </m:r>
                        <m:r>
                          <a:rPr lang="en-US" altLang="zh-CN" sz="2000" b="0" i="1" dirty="0" smtClean="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𝑟</m:t>
                        </m:r>
                      </m:e>
                    </m:d>
                    <m:r>
                      <a:rPr lang="en-US" altLang="zh-CN" sz="2000" b="0" i="1" dirty="0" smtClean="0">
                        <a:latin typeface="Cambria Math" panose="02040503050406030204" pitchFamily="18" charset="0"/>
                        <a:cs typeface="Arial" panose="020B0604020202020204" pitchFamily="34" charset="0"/>
                      </a:rPr>
                      <m:t>=</m:t>
                    </m:r>
                    <m:nary>
                      <m:naryPr>
                        <m:chr m:val="∑"/>
                        <m:ctrlPr>
                          <a:rPr lang="en-US" altLang="zh-CN" sz="2000" b="0" i="1" dirty="0" smtClean="0">
                            <a:solidFill>
                              <a:schemeClr val="tx1"/>
                            </a:solidFill>
                            <a:latin typeface="Cambria Math" panose="02040503050406030204" pitchFamily="18" charset="0"/>
                            <a:cs typeface="Arial" panose="020B0604020202020204" pitchFamily="34" charset="0"/>
                          </a:rPr>
                        </m:ctrlPr>
                      </m:naryPr>
                      <m:sub>
                        <m:r>
                          <m:rPr>
                            <m:brk m:alnAt="23"/>
                          </m:rPr>
                          <a:rPr lang="en-US" altLang="zh-CN" sz="2000" i="1" dirty="0">
                            <a:solidFill>
                              <a:schemeClr val="tx1"/>
                            </a:solidFill>
                            <a:latin typeface="Cambria Math" panose="02040503050406030204" pitchFamily="18" charset="0"/>
                            <a:cs typeface="Arial" panose="020B0604020202020204" pitchFamily="34" charset="0"/>
                          </a:rPr>
                          <m:t>𝑖</m:t>
                        </m:r>
                        <m:r>
                          <a:rPr lang="en-US" altLang="zh-CN" sz="2000" b="0" i="1" dirty="0" smtClean="0">
                            <a:solidFill>
                              <a:schemeClr val="tx1"/>
                            </a:solidFill>
                            <a:latin typeface="Cambria Math" panose="02040503050406030204" pitchFamily="18" charset="0"/>
                            <a:cs typeface="Arial" panose="020B0604020202020204" pitchFamily="34" charset="0"/>
                          </a:rPr>
                          <m:t>=1</m:t>
                        </m:r>
                      </m:sub>
                      <m:sup>
                        <m:r>
                          <a:rPr lang="en-US" altLang="zh-CN" sz="2000" i="1" dirty="0">
                            <a:solidFill>
                              <a:schemeClr val="tx1"/>
                            </a:solidFill>
                            <a:latin typeface="Cambria Math" panose="02040503050406030204" pitchFamily="18" charset="0"/>
                            <a:cs typeface="Arial" panose="020B0604020202020204" pitchFamily="34" charset="0"/>
                          </a:rPr>
                          <m:t>𝐾</m:t>
                        </m:r>
                      </m:sup>
                      <m:e>
                        <m:f>
                          <m:fPr>
                            <m:ctrlPr>
                              <a:rPr lang="en-US" altLang="zh-CN" sz="2000" b="0" i="1" dirty="0" smtClean="0">
                                <a:solidFill>
                                  <a:schemeClr val="tx1"/>
                                </a:solidFill>
                                <a:latin typeface="Cambria Math" panose="02040503050406030204" pitchFamily="18" charset="0"/>
                                <a:cs typeface="Arial" panose="020B0604020202020204" pitchFamily="34" charset="0"/>
                              </a:rPr>
                            </m:ctrlPr>
                          </m:fPr>
                          <m:num>
                            <m:r>
                              <a:rPr lang="en-US" altLang="zh-CN" sz="2000" b="0" i="1" dirty="0" smtClean="0">
                                <a:solidFill>
                                  <a:schemeClr val="tx1"/>
                                </a:solidFill>
                                <a:latin typeface="Cambria Math" panose="02040503050406030204" pitchFamily="18" charset="0"/>
                                <a:cs typeface="Arial" panose="020B0604020202020204" pitchFamily="34" charset="0"/>
                              </a:rPr>
                              <m:t>1</m:t>
                            </m:r>
                          </m:num>
                          <m:den>
                            <m:r>
                              <a:rPr lang="en-US" altLang="zh-CN" sz="2000" i="1" dirty="0">
                                <a:solidFill>
                                  <a:schemeClr val="tx1"/>
                                </a:solidFill>
                                <a:latin typeface="Cambria Math" panose="02040503050406030204" pitchFamily="18" charset="0"/>
                                <a:cs typeface="Arial" panose="020B0604020202020204" pitchFamily="34" charset="0"/>
                              </a:rPr>
                              <m:t>𝐾</m:t>
                            </m:r>
                          </m:den>
                        </m:f>
                        <m:r>
                          <m:rPr>
                            <m:sty m:val="p"/>
                          </m:rPr>
                          <a:rPr lang="en-US" altLang="zh-CN" sz="2000" i="1" dirty="0" smtClean="0">
                            <a:solidFill>
                              <a:schemeClr val="tx1"/>
                            </a:solidFill>
                            <a:latin typeface="Cambria Math" panose="02040503050406030204" pitchFamily="18" charset="0"/>
                            <a:cs typeface="Arial" panose="020B0604020202020204" pitchFamily="34" charset="0"/>
                          </a:rPr>
                          <m:t>log</m:t>
                        </m:r>
                        <m:sSub>
                          <m:sSubPr>
                            <m:ctrlPr>
                              <a:rPr lang="en-US" altLang="zh-CN" sz="20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𝑃</m:t>
                            </m:r>
                          </m:e>
                          <m:sub>
                            <m:r>
                              <m:rPr>
                                <m:sty m:val="p"/>
                              </m:rPr>
                              <a:rPr lang="en-US" altLang="zh-CN" sz="20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LM</m:t>
                            </m:r>
                          </m:sub>
                        </m:sSub>
                        <m:r>
                          <a:rPr lang="en-US" altLang="zh-CN" sz="2000" b="0"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𝑦</m:t>
                        </m:r>
                        <m:r>
                          <a:rPr lang="en-US" altLang="zh-CN" sz="2000" b="0"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r>
                          <a:rPr lang="en-US" altLang="zh-CN" sz="2000" b="0"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dirty="0">
                                <a:solidFill>
                                  <a:schemeClr val="tx1"/>
                                </a:solidFill>
                                <a:latin typeface="Cambria Math" panose="02040503050406030204" pitchFamily="18" charset="0"/>
                                <a:cs typeface="Arial" panose="020B0604020202020204" pitchFamily="34" charset="0"/>
                              </a:rPr>
                            </m:ctrlPr>
                          </m:sSubPr>
                          <m:e>
                            <m:r>
                              <a:rPr lang="en-US" altLang="zh-CN" sz="2000" i="1" dirty="0">
                                <a:solidFill>
                                  <a:schemeClr val="tx1"/>
                                </a:solidFill>
                                <a:latin typeface="Cambria Math" panose="02040503050406030204" pitchFamily="18" charset="0"/>
                                <a:cs typeface="Arial" panose="020B0604020202020204" pitchFamily="34" charset="0"/>
                              </a:rPr>
                              <m:t>𝑡</m:t>
                            </m:r>
                          </m:e>
                          <m:sub>
                            <m:r>
                              <a:rPr lang="en-US" altLang="zh-CN" sz="2000" i="1" dirty="0">
                                <a:solidFill>
                                  <a:schemeClr val="tx1"/>
                                </a:solidFill>
                                <a:latin typeface="Cambria Math" panose="02040503050406030204" pitchFamily="18" charset="0"/>
                                <a:cs typeface="Arial" panose="020B0604020202020204" pitchFamily="34" charset="0"/>
                              </a:rPr>
                              <m:t>𝑟</m:t>
                            </m:r>
                            <m:r>
                              <a:rPr lang="en-US" altLang="zh-CN" sz="2000" i="1" dirty="0">
                                <a:solidFill>
                                  <a:schemeClr val="tx1"/>
                                </a:solidFill>
                                <a:latin typeface="Cambria Math" panose="02040503050406030204" pitchFamily="18" charset="0"/>
                                <a:cs typeface="Arial" panose="020B0604020202020204" pitchFamily="34" charset="0"/>
                              </a:rPr>
                              <m:t>,</m:t>
                            </m:r>
                            <m:r>
                              <a:rPr lang="en-US" altLang="zh-CN" sz="2000" i="1" dirty="0">
                                <a:solidFill>
                                  <a:schemeClr val="tx1"/>
                                </a:solidFill>
                                <a:latin typeface="Cambria Math" panose="02040503050406030204" pitchFamily="18" charset="0"/>
                                <a:cs typeface="Arial" panose="020B0604020202020204" pitchFamily="34" charset="0"/>
                              </a:rPr>
                              <m:t>𝑖</m:t>
                            </m:r>
                          </m:sub>
                        </m:sSub>
                        <m:r>
                          <a:rPr lang="en-US" altLang="zh-CN" sz="2000" b="0"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e>
                    </m:nary>
                  </m:oMath>
                </a14:m>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Arial" panose="020B0604020202020204" pitchFamily="34" charset="0"/>
                      </a:rPr>
                      <m:t>𝑃</m:t>
                    </m:r>
                    <m:d>
                      <m:dPr>
                        <m:ctrlPr>
                          <a:rPr lang="en-US" altLang="zh-CN" sz="2000" i="1" dirty="0">
                            <a:latin typeface="Cambria Math" panose="02040503050406030204" pitchFamily="18" charset="0"/>
                            <a:ea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𝑦</m:t>
                        </m:r>
                      </m:e>
                      <m:e>
                        <m:r>
                          <a:rPr lang="en-US" altLang="zh-CN" sz="2000" i="1" dirty="0">
                            <a:latin typeface="Cambria Math" panose="02040503050406030204" pitchFamily="18" charset="0"/>
                            <a:ea typeface="Cambria Math" panose="02040503050406030204" pitchFamily="18" charset="0"/>
                            <a:cs typeface="Arial" panose="020B0604020202020204" pitchFamily="34" charset="0"/>
                          </a:rPr>
                          <m:t>𝑥</m:t>
                        </m:r>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𝑡</m:t>
                            </m:r>
                          </m:e>
                          <m:sub>
                            <m:r>
                              <a:rPr lang="en-US" altLang="zh-CN" sz="2000" i="1" dirty="0">
                                <a:latin typeface="Cambria Math" panose="02040503050406030204" pitchFamily="18" charset="0"/>
                                <a:cs typeface="Arial" panose="020B0604020202020204" pitchFamily="34" charset="0"/>
                              </a:rPr>
                              <m:t>𝑟</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𝑖</m:t>
                            </m:r>
                          </m:sub>
                        </m:sSub>
                      </m:e>
                    </m:d>
                    <m:r>
                      <a:rPr lang="en-US" altLang="zh-CN" sz="2000" b="0" i="1" dirty="0" smtClean="0">
                        <a:latin typeface="Cambria Math" panose="02040503050406030204" pitchFamily="18" charset="0"/>
                        <a:cs typeface="Arial" panose="020B0604020202020204" pitchFamily="34" charset="0"/>
                      </a:rPr>
                      <m:t>=</m:t>
                    </m:r>
                    <m:r>
                      <m:rPr>
                        <m:sty m:val="p"/>
                      </m:rPr>
                      <a:rPr lang="en-US" altLang="zh-CN" sz="2000" i="1" dirty="0">
                        <a:latin typeface="Cambria Math" panose="02040503050406030204" pitchFamily="18" charset="0"/>
                        <a:cs typeface="Arial" panose="020B0604020202020204" pitchFamily="34" charset="0"/>
                      </a:rPr>
                      <m:t>softmax</m:t>
                    </m:r>
                    <m:sSub>
                      <m:sSubPr>
                        <m:ctrlPr>
                          <a:rPr lang="en-US" altLang="zh-CN" sz="2000" i="1" dirty="0" smtClean="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m:t>
                        </m:r>
                        <m:r>
                          <a:rPr lang="en-HK" altLang="zh-CN" sz="2000" i="1" dirty="0">
                            <a:latin typeface="Cambria Math" panose="02040503050406030204" pitchFamily="18" charset="0"/>
                            <a:cs typeface="Arial" panose="020B0604020202020204" pitchFamily="34" charset="0"/>
                          </a:rPr>
                          <m:t>𝑠</m:t>
                        </m:r>
                        <m:d>
                          <m:dPr>
                            <m:ctrlPr>
                              <a:rPr lang="en-US" altLang="zh-CN" sz="2000" i="1" dirty="0">
                                <a:latin typeface="Cambria Math" panose="02040503050406030204" pitchFamily="18" charset="0"/>
                                <a:cs typeface="Arial" panose="020B0604020202020204" pitchFamily="34" charset="0"/>
                              </a:rPr>
                            </m:ctrlPr>
                          </m:dPr>
                          <m:e>
                            <m:r>
                              <a:rPr lang="en-US" altLang="zh-CN" sz="2000" i="1" dirty="0">
                                <a:latin typeface="Cambria Math" panose="02040503050406030204" pitchFamily="18" charset="0"/>
                                <a:ea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𝑥</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𝑟</m:t>
                            </m:r>
                          </m:e>
                        </m:d>
                        <m:r>
                          <a:rPr lang="en-US" altLang="zh-CN" sz="2000" i="1" dirty="0">
                            <a:latin typeface="Cambria Math" panose="02040503050406030204" pitchFamily="18" charset="0"/>
                            <a:cs typeface="Arial" panose="020B0604020202020204" pitchFamily="34" charset="0"/>
                          </a:rPr>
                          <m:t>)</m:t>
                        </m:r>
                      </m:e>
                      <m:sub>
                        <m:r>
                          <a:rPr lang="en-US" altLang="zh-CN" sz="2000" i="1" dirty="0">
                            <a:latin typeface="Cambria Math" panose="02040503050406030204" pitchFamily="18" charset="0"/>
                            <a:cs typeface="Arial" panose="020B0604020202020204" pitchFamily="34" charset="0"/>
                          </a:rPr>
                          <m:t>𝑦</m:t>
                        </m:r>
                      </m:sub>
                    </m:sSub>
                  </m:oMath>
                </a14:m>
                <a:r>
                  <a:rPr lang="en-US" altLang="zh-CN" sz="2000" i="1" dirty="0">
                    <a:latin typeface="Arial" panose="020B0604020202020204" pitchFamily="34" charset="0"/>
                    <a:cs typeface="Arial" panose="020B0604020202020204" pitchFamily="34" charset="0"/>
                  </a:rPr>
                  <a:t>,</a:t>
                </a:r>
                <a:br>
                  <a:rPr lang="en-HK" altLang="zh-CN" sz="2000" i="1" dirty="0">
                    <a:latin typeface="Arial" panose="020B0604020202020204" pitchFamily="34" charset="0"/>
                    <a:cs typeface="Arial" panose="020B0604020202020204" pitchFamily="34" charset="0"/>
                  </a:rPr>
                </a:br>
                <a:r>
                  <a:rPr lang="en-HK" altLang="zh-CN" sz="20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zh-CN" sz="2000" i="1" dirty="0">
                            <a:latin typeface="Cambria Math" panose="02040503050406030204" pitchFamily="18" charset="0"/>
                            <a:cs typeface="Arial" panose="020B0604020202020204" pitchFamily="34" charset="0"/>
                          </a:rPr>
                        </m:ctrlPr>
                      </m:sSubPr>
                      <m:e>
                        <m:r>
                          <a:rPr lang="en-US" altLang="zh-CN" sz="2000" i="1" dirty="0">
                            <a:latin typeface="Cambria Math" panose="02040503050406030204" pitchFamily="18" charset="0"/>
                            <a:cs typeface="Arial" panose="020B0604020202020204" pitchFamily="34" charset="0"/>
                          </a:rPr>
                          <m:t>𝑡</m:t>
                        </m:r>
                      </m:e>
                      <m:sub>
                        <m:r>
                          <a:rPr lang="en-US" altLang="zh-CN" sz="2000" i="1" dirty="0">
                            <a:latin typeface="Cambria Math" panose="02040503050406030204" pitchFamily="18" charset="0"/>
                            <a:cs typeface="Arial" panose="020B0604020202020204" pitchFamily="34" charset="0"/>
                          </a:rPr>
                          <m:t>𝑟</m:t>
                        </m:r>
                        <m:r>
                          <a:rPr lang="en-US" altLang="zh-CN" sz="2000" i="1" dirty="0">
                            <a:latin typeface="Cambria Math" panose="02040503050406030204" pitchFamily="18" charset="0"/>
                            <a:cs typeface="Arial" panose="020B0604020202020204" pitchFamily="34" charset="0"/>
                          </a:rPr>
                          <m:t>,</m:t>
                        </m:r>
                        <m:r>
                          <a:rPr lang="en-US" altLang="zh-CN" sz="2000" i="1" dirty="0">
                            <a:latin typeface="Cambria Math" panose="02040503050406030204" pitchFamily="18" charset="0"/>
                            <a:cs typeface="Arial" panose="020B0604020202020204" pitchFamily="34" charset="0"/>
                          </a:rPr>
                          <m:t>𝑖</m:t>
                        </m:r>
                      </m:sub>
                    </m:sSub>
                  </m:oMath>
                </a14:m>
                <a:r>
                  <a:rPr lang="zh-CN" altLang="en-US" sz="2000" i="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 </a:t>
                </a:r>
                <a:r>
                  <a:rPr lang="en-HK" altLang="zh-CN" sz="2000" dirty="0">
                    <a:latin typeface="Arial" panose="020B0604020202020204" pitchFamily="34" charset="0"/>
                    <a:cs typeface="Arial" panose="020B0604020202020204" pitchFamily="34" charset="0"/>
                  </a:rPr>
                  <a:t>the prompt ranked at the</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en-US" altLang="zh-CN" sz="2000" i="1" dirty="0">
                        <a:latin typeface="Cambria Math" panose="02040503050406030204" pitchFamily="18" charset="0"/>
                        <a:cs typeface="Arial" panose="020B0604020202020204" pitchFamily="34" charset="0"/>
                      </a:rPr>
                      <m:t>𝑖</m:t>
                    </m:r>
                  </m:oMath>
                </a14:m>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th</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position</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en-US" altLang="zh-CN" sz="2000" i="1" dirty="0">
                        <a:latin typeface="Cambria Math" panose="02040503050406030204" pitchFamily="18" charset="0"/>
                        <a:cs typeface="Arial" panose="020B0604020202020204" pitchFamily="34" charset="0"/>
                      </a:rPr>
                      <m:t>𝐾</m:t>
                    </m:r>
                  </m:oMath>
                </a14:m>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 number</a:t>
                </a:r>
                <a:endParaRPr lang="en-HK" altLang="zh-CN" sz="2000" dirty="0">
                  <a:latin typeface="Arial" panose="020B0604020202020204" pitchFamily="34" charset="0"/>
                  <a:cs typeface="Arial" panose="020B0604020202020204" pitchFamily="34" charset="0"/>
                </a:endParaRP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1194369"/>
                <a:ext cx="8406530" cy="3596135"/>
              </a:xfrm>
              <a:prstGeom prst="rect">
                <a:avLst/>
              </a:prstGeom>
              <a:blipFill>
                <a:blip r:embed="rId4"/>
                <a:stretch>
                  <a:fillRect l="-603" b="-70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47E33AB-1710-535B-C908-43161FC9C63E}"/>
              </a:ext>
            </a:extLst>
          </p:cNvPr>
          <p:cNvSpPr txBox="1"/>
          <p:nvPr/>
        </p:nvSpPr>
        <p:spPr>
          <a:xfrm>
            <a:off x="568661" y="4742058"/>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p>
        </p:txBody>
      </p:sp>
      <p:pic>
        <p:nvPicPr>
          <p:cNvPr id="4" name="Picture 3">
            <a:extLst>
              <a:ext uri="{FF2B5EF4-FFF2-40B4-BE49-F238E27FC236}">
                <a16:creationId xmlns:a16="http://schemas.microsoft.com/office/drawing/2014/main" id="{ECA1E2C9-1232-7CF1-CDA4-2C8525BA8C7B}"/>
              </a:ext>
            </a:extLst>
          </p:cNvPr>
          <p:cNvPicPr>
            <a:picLocks noChangeAspect="1"/>
          </p:cNvPicPr>
          <p:nvPr/>
        </p:nvPicPr>
        <p:blipFill>
          <a:blip r:embed="rId5"/>
          <a:stretch>
            <a:fillRect/>
          </a:stretch>
        </p:blipFill>
        <p:spPr>
          <a:xfrm>
            <a:off x="5977880" y="2227563"/>
            <a:ext cx="3166120" cy="1529745"/>
          </a:xfrm>
          <a:prstGeom prst="rect">
            <a:avLst/>
          </a:prstGeom>
        </p:spPr>
      </p:pic>
    </p:spTree>
    <p:extLst>
      <p:ext uri="{BB962C8B-B14F-4D97-AF65-F5344CB8AC3E}">
        <p14:creationId xmlns:p14="http://schemas.microsoft.com/office/powerpoint/2010/main" val="292316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C5D1072D-978C-2334-D477-D4A591E9D317}"/>
                  </a:ext>
                </a:extLst>
              </p:cNvPr>
              <p:cNvSpPr txBox="1">
                <a:spLocks/>
              </p:cNvSpPr>
              <p:nvPr/>
            </p:nvSpPr>
            <p:spPr>
              <a:xfrm>
                <a:off x="169124" y="1052131"/>
                <a:ext cx="8899568" cy="2083381"/>
              </a:xfrm>
              <a:prstGeom prst="rect">
                <a:avLst/>
              </a:prstGeom>
            </p:spPr>
            <p:txBody>
              <a:bodyPr>
                <a:normAutofit fontScale="92500" lnSpcReduction="1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200" b="1" i="1" dirty="0">
                    <a:latin typeface="Arial" panose="020B0604020202020204" pitchFamily="34" charset="0"/>
                    <a:cs typeface="Arial" panose="020B0604020202020204" pitchFamily="34" charset="0"/>
                  </a:rPr>
                  <a:t>Data</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CN" altLang="zh-CN" sz="1400" b="1">
                    <a:latin typeface="Arial" panose="020B0604020202020204" pitchFamily="34" charset="0"/>
                    <a:cs typeface="Arial" panose="020B0604020202020204" pitchFamily="34" charset="0"/>
                    <a:hlinkClick r:id="rId4"/>
                  </a:rPr>
                  <a:t>LAMA benchmark</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US" altLang="zh-CN" sz="1400" b="1" dirty="0" err="1">
                    <a:latin typeface="Arial" panose="020B0604020202020204" pitchFamily="34" charset="0"/>
                    <a:cs typeface="Arial" panose="020B0604020202020204" pitchFamily="34" charset="0"/>
                  </a:rPr>
                  <a:t>LA</a:t>
                </a:r>
                <a:r>
                  <a:rPr lang="en-US" altLang="zh-CN" sz="1400" dirty="0" err="1">
                    <a:latin typeface="Arial" panose="020B0604020202020204" pitchFamily="34" charset="0"/>
                    <a:cs typeface="Arial" panose="020B0604020202020204" pitchFamily="34" charset="0"/>
                  </a:rPr>
                  <a:t>nguage</a:t>
                </a:r>
                <a:r>
                  <a:rPr lang="en-US" altLang="zh-CN"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M</a:t>
                </a:r>
                <a:r>
                  <a:rPr lang="en-US" altLang="zh-CN" sz="1400" dirty="0">
                    <a:latin typeface="Arial" panose="020B0604020202020204" pitchFamily="34" charset="0"/>
                    <a:cs typeface="Arial" panose="020B0604020202020204" pitchFamily="34" charset="0"/>
                  </a:rPr>
                  <a:t>odel </a:t>
                </a:r>
                <a:r>
                  <a:rPr lang="en-US" altLang="zh-CN" sz="1400" b="1" dirty="0">
                    <a:latin typeface="Arial" panose="020B0604020202020204" pitchFamily="34" charset="0"/>
                    <a:cs typeface="Arial" panose="020B0604020202020204" pitchFamily="34" charset="0"/>
                  </a:rPr>
                  <a:t>A</a:t>
                </a:r>
                <a:r>
                  <a:rPr lang="en-US" altLang="zh-CN" sz="1400" dirty="0">
                    <a:latin typeface="Arial" panose="020B0604020202020204" pitchFamily="34" charset="0"/>
                    <a:cs typeface="Arial" panose="020B0604020202020204" pitchFamily="34" charset="0"/>
                  </a:rPr>
                  <a:t>nalysis)</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[1]</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zh-CN" altLang="en-US" sz="1400" i="0" smtClean="0">
                        <a:latin typeface="Cambria Math" panose="02040503050406030204" pitchFamily="18" charset="0"/>
                        <a:cs typeface="Arial" panose="020B0604020202020204" pitchFamily="34" charset="0"/>
                      </a:rPr>
                      <m:t>−</m:t>
                    </m:r>
                  </m:oMath>
                </a14:m>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T-</a:t>
                </a:r>
                <a:r>
                  <a:rPr lang="en-HK" altLang="zh-CN" sz="1400" dirty="0" err="1">
                    <a:latin typeface="Arial" panose="020B0604020202020204" pitchFamily="34" charset="0"/>
                    <a:cs typeface="Arial" panose="020B0604020202020204" pitchFamily="34" charset="0"/>
                  </a:rPr>
                  <a:t>REx</a:t>
                </a:r>
                <a:r>
                  <a:rPr lang="en-HK" altLang="zh-CN" sz="1400" dirty="0">
                    <a:latin typeface="Arial" panose="020B0604020202020204" pitchFamily="34" charset="0"/>
                    <a:cs typeface="Arial" panose="020B0604020202020204" pitchFamily="34" charset="0"/>
                  </a:rPr>
                  <a:t> subset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a:t>
                </a:r>
                <a:r>
                  <a:rPr lang="en-US" altLang="zh-CN" sz="1400" dirty="0" err="1">
                    <a:latin typeface="Arial" panose="020B0604020202020204" pitchFamily="34" charset="0"/>
                    <a:cs typeface="Arial" panose="020B0604020202020204" pitchFamily="34" charset="0"/>
                  </a:rPr>
                  <a:t>REx</a:t>
                </a:r>
                <a:r>
                  <a:rPr lang="en-US" altLang="zh-CN" sz="1400" dirty="0">
                    <a:latin typeface="Arial" panose="020B0604020202020204" pitchFamily="34" charset="0"/>
                    <a:cs typeface="Arial" panose="020B0604020202020204" pitchFamily="34" charset="0"/>
                  </a:rPr>
                  <a:t> knowledge source)</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[2]</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41</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relations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br>
                  <a:rPr lang="en-HK" altLang="zh-CN" sz="1400" dirty="0">
                    <a:latin typeface="Arial" panose="020B0604020202020204" pitchFamily="34" charset="0"/>
                    <a:cs typeface="Arial" panose="020B0604020202020204" pitchFamily="34" charset="0"/>
                  </a:rPr>
                </a:br>
                <a:r>
                  <a:rPr lang="en-US" altLang="zh-CN" sz="1400" b="1" dirty="0">
                    <a:latin typeface="Arial" panose="020B0604020202020204" pitchFamily="34" charset="0"/>
                    <a:cs typeface="Arial" panose="020B0604020202020204" pitchFamily="34" charset="0"/>
                  </a:rPr>
                  <a:t>each</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with 1,000</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subject-object pairs </a:t>
                </a:r>
                <a:r>
                  <a:rPr lang="en-US" altLang="zh-CN" sz="1400" dirty="0">
                    <a:latin typeface="Arial" panose="020B0604020202020204" pitchFamily="34" charset="0"/>
                    <a:cs typeface="Arial" panose="020B0604020202020204" pitchFamily="34" charset="0"/>
                  </a:rPr>
                  <a:t>from Wikipedia.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(LAMA: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probe to test the factual and commonsense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knowledge:</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either subject-relation</a:t>
                </a:r>
                <a:r>
                  <a:rPr lang="en-US" altLang="zh-CN" sz="1400" dirty="0">
                    <a:latin typeface="Arial" panose="020B0604020202020204" pitchFamily="34" charset="0"/>
                    <a:cs typeface="Arial" panose="020B0604020202020204" pitchFamily="34" charset="0"/>
                  </a:rPr>
                  <a:t>-</a:t>
                </a:r>
                <a:r>
                  <a:rPr lang="en-HK" altLang="zh-CN" sz="1400" dirty="0">
                    <a:latin typeface="Arial" panose="020B0604020202020204" pitchFamily="34" charset="0"/>
                    <a:cs typeface="Arial" panose="020B0604020202020204" pitchFamily="34" charset="0"/>
                  </a:rPr>
                  <a:t>object triples or question-answer pairs</a:t>
                </a:r>
                <a:r>
                  <a:rPr lang="en-US" altLang="zh-CN" sz="1400" dirty="0">
                    <a:latin typeface="Arial" panose="020B0604020202020204" pitchFamily="34" charset="0"/>
                    <a:cs typeface="Arial" panose="020B0604020202020204" pitchFamily="34" charset="0"/>
                  </a:rPr>
                  <a:t>)</a:t>
                </a:r>
              </a:p>
              <a:p>
                <a:pPr marL="342900" indent="-342900">
                  <a:lnSpc>
                    <a:spcPct val="140000"/>
                  </a:lnSpc>
                  <a:buFont typeface="Arial" panose="020B0604020202020204" pitchFamily="34" charset="0"/>
                  <a:buChar char="•"/>
                </a:pPr>
                <a:r>
                  <a:rPr lang="en-US" altLang="zh-CN" sz="1400" b="1" dirty="0">
                    <a:latin typeface="Arial" panose="020B0604020202020204" pitchFamily="34" charset="0"/>
                    <a:cs typeface="Arial" panose="020B0604020202020204" pitchFamily="34" charset="0"/>
                    <a:hlinkClick r:id="rId5"/>
                  </a:rPr>
                  <a:t>LAMA-UHN</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zh-CN" altLang="en-US" sz="1400" i="0" smtClean="0">
                        <a:latin typeface="Cambria Math" panose="02040503050406030204" pitchFamily="18" charset="0"/>
                        <a:cs typeface="Arial" panose="020B0604020202020204" pitchFamily="34" charset="0"/>
                      </a:rPr>
                      <m:t>−</m:t>
                    </m:r>
                  </m:oMath>
                </a14:m>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T-</a:t>
                </a:r>
                <a:r>
                  <a:rPr lang="en-HK" altLang="zh-CN" sz="1400" dirty="0" err="1">
                    <a:latin typeface="Arial" panose="020B0604020202020204" pitchFamily="34" charset="0"/>
                    <a:cs typeface="Arial" panose="020B0604020202020204" pitchFamily="34" charset="0"/>
                  </a:rPr>
                  <a:t>REx</a:t>
                </a:r>
                <a:r>
                  <a:rPr lang="en-HK" altLang="zh-CN" sz="1400" dirty="0">
                    <a:latin typeface="Arial" panose="020B0604020202020204" pitchFamily="34" charset="0"/>
                    <a:cs typeface="Arial" panose="020B0604020202020204" pitchFamily="34" charset="0"/>
                  </a:rPr>
                  <a:t> subset</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[3]</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filter out those easy-to-guess facts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from LAMA</a:t>
                </a:r>
              </a:p>
              <a:p>
                <a:pPr marL="342900" indent="-342900">
                  <a:lnSpc>
                    <a:spcPct val="140000"/>
                  </a:lnSpc>
                  <a:buFont typeface="Arial" panose="020B0604020202020204" pitchFamily="34" charset="0"/>
                  <a:buChar char="•"/>
                </a:pPr>
                <a:r>
                  <a:rPr lang="en-HK" altLang="zh-CN" sz="1400" b="1" dirty="0">
                    <a:latin typeface="Arial" panose="020B0604020202020204" pitchFamily="34" charset="0"/>
                    <a:cs typeface="Arial" panose="020B0604020202020204" pitchFamily="34" charset="0"/>
                    <a:hlinkClick r:id="rId6"/>
                  </a:rPr>
                  <a:t>Google-RE subset</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(relation-extraction-corpus):</a:t>
                </a: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3</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relations</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(“place of birth”, “date of birth”,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 “place 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death”),</a:t>
                </a: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with </a:t>
                </a:r>
                <a14:m>
                  <m:oMath xmlns:m="http://schemas.openxmlformats.org/officeDocument/2006/math">
                    <m:r>
                      <a:rPr lang="en-US" altLang="zh-CN" sz="1400" b="1" i="1" smtClean="0">
                        <a:latin typeface="Cambria Math" panose="02040503050406030204" pitchFamily="18" charset="0"/>
                        <a:ea typeface="Cambria Math" panose="02040503050406030204" pitchFamily="18" charset="0"/>
                        <a:cs typeface="Arial" panose="020B0604020202020204" pitchFamily="34" charset="0"/>
                      </a:rPr>
                      <m:t>≈</m:t>
                    </m:r>
                  </m:oMath>
                </a14:m>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60K facts </a:t>
                </a:r>
                <a:r>
                  <a:rPr lang="en-US" altLang="zh-CN" sz="1400" dirty="0">
                    <a:latin typeface="Arial" panose="020B0604020202020204" pitchFamily="34" charset="0"/>
                    <a:cs typeface="Arial" panose="020B0604020202020204" pitchFamily="34" charset="0"/>
                  </a:rPr>
                  <a:t>manually extracted from Wikipedia</a:t>
                </a:r>
                <a:endParaRPr lang="en-HK" altLang="zh-CN" sz="1400" dirty="0">
                  <a:latin typeface="Arial" panose="020B0604020202020204" pitchFamily="34" charset="0"/>
                  <a:cs typeface="Arial" panose="020B0604020202020204" pitchFamily="34" charset="0"/>
                </a:endParaRPr>
              </a:p>
            </p:txBody>
          </p:sp>
        </mc:Choice>
        <mc:Fallback xmlns="">
          <p:sp>
            <p:nvSpPr>
              <p:cNvPr id="4" name="Text Placeholder 2">
                <a:extLst>
                  <a:ext uri="{FF2B5EF4-FFF2-40B4-BE49-F238E27FC236}">
                    <a16:creationId xmlns:a16="http://schemas.microsoft.com/office/drawing/2014/main" id="{C5D1072D-978C-2334-D477-D4A591E9D317}"/>
                  </a:ext>
                </a:extLst>
              </p:cNvPr>
              <p:cNvSpPr txBox="1">
                <a:spLocks noRot="1" noChangeAspect="1" noMove="1" noResize="1" noEditPoints="1" noAdjustHandles="1" noChangeArrowheads="1" noChangeShapeType="1" noTextEdit="1"/>
              </p:cNvSpPr>
              <p:nvPr/>
            </p:nvSpPr>
            <p:spPr>
              <a:xfrm>
                <a:off x="169124" y="1052131"/>
                <a:ext cx="8899568" cy="2083381"/>
              </a:xfrm>
              <a:prstGeom prst="rect">
                <a:avLst/>
              </a:prstGeom>
              <a:blipFill>
                <a:blip r:embed="rId7"/>
                <a:stretch>
                  <a:fillRect l="-712"/>
                </a:stretch>
              </a:blipFill>
            </p:spPr>
            <p:txBody>
              <a:bodyPr/>
              <a:lstStyle/>
              <a:p>
                <a:r>
                  <a:rPr lang="en-US">
                    <a:noFill/>
                  </a:rPr>
                  <a:t> </a:t>
                </a:r>
              </a:p>
            </p:txBody>
          </p:sp>
        </mc:Fallback>
      </mc:AlternateContent>
      <p:sp>
        <p:nvSpPr>
          <p:cNvPr id="11" name="Text Placeholder 2">
            <a:extLst>
              <a:ext uri="{FF2B5EF4-FFF2-40B4-BE49-F238E27FC236}">
                <a16:creationId xmlns:a16="http://schemas.microsoft.com/office/drawing/2014/main" id="{6D78B1F3-6D7E-E74C-078C-0DC140742D25}"/>
              </a:ext>
            </a:extLst>
          </p:cNvPr>
          <p:cNvSpPr txBox="1">
            <a:spLocks/>
          </p:cNvSpPr>
          <p:nvPr/>
        </p:nvSpPr>
        <p:spPr>
          <a:xfrm>
            <a:off x="168809" y="3075806"/>
            <a:ext cx="8406530" cy="106308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Models</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CN" altLang="zh-CN" sz="1400">
                <a:latin typeface="Arial" panose="020B0604020202020204" pitchFamily="34" charset="0"/>
                <a:cs typeface="Arial" panose="020B0604020202020204" pitchFamily="34" charset="0"/>
              </a:rPr>
              <a:t>BERT-base and BERT-large models</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[4]</a:t>
            </a:r>
          </a:p>
        </p:txBody>
      </p:sp>
      <p:sp>
        <p:nvSpPr>
          <p:cNvPr id="3" name="TextBox 2">
            <a:extLst>
              <a:ext uri="{FF2B5EF4-FFF2-40B4-BE49-F238E27FC236}">
                <a16:creationId xmlns:a16="http://schemas.microsoft.com/office/drawing/2014/main" id="{109F51E9-BCED-487D-D6F2-669DC033F944}"/>
              </a:ext>
            </a:extLst>
          </p:cNvPr>
          <p:cNvSpPr txBox="1"/>
          <p:nvPr/>
        </p:nvSpPr>
        <p:spPr>
          <a:xfrm>
            <a:off x="168809" y="3916183"/>
            <a:ext cx="9142344" cy="1200329"/>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err="1">
                <a:latin typeface="+mn-lt"/>
              </a:rPr>
              <a:t>Petroni</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Language Models as Knowledge Bases?</a:t>
            </a:r>
            <a:r>
              <a:rPr lang="en-US" altLang="zh-CN" sz="1200" dirty="0">
                <a:latin typeface="+mn-lt"/>
              </a:rPr>
              <a:t>, In EMNLP’19.</a:t>
            </a:r>
          </a:p>
          <a:p>
            <a:r>
              <a:rPr lang="en-US" altLang="zh-CN" sz="1200" dirty="0">
                <a:latin typeface="+mn-lt"/>
              </a:rPr>
              <a:t>[2]</a:t>
            </a:r>
            <a:r>
              <a:rPr lang="zh-CN" altLang="en-US" sz="1200" dirty="0">
                <a:latin typeface="+mn-lt"/>
              </a:rPr>
              <a:t> </a:t>
            </a:r>
            <a:r>
              <a:rPr lang="en-US" altLang="zh-CN" sz="1200" dirty="0" err="1">
                <a:latin typeface="+mn-lt"/>
              </a:rPr>
              <a:t>ElSahar</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T-</a:t>
            </a:r>
            <a:r>
              <a:rPr lang="en-HK" altLang="zh-CN" sz="1200" dirty="0" err="1">
                <a:latin typeface="+mn-lt"/>
              </a:rPr>
              <a:t>REx</a:t>
            </a:r>
            <a:r>
              <a:rPr lang="en-HK" altLang="zh-CN" sz="1200" dirty="0">
                <a:latin typeface="+mn-lt"/>
              </a:rPr>
              <a:t>: A Large Scale Alignment of Natural Language with Knowledge Base Triples</a:t>
            </a:r>
            <a:r>
              <a:rPr lang="en-US" altLang="zh-CN" sz="1200" dirty="0">
                <a:latin typeface="+mn-lt"/>
              </a:rPr>
              <a:t>, In LREC’18.</a:t>
            </a:r>
          </a:p>
          <a:p>
            <a:r>
              <a:rPr lang="en-US" altLang="zh-CN" sz="1200" dirty="0">
                <a:latin typeface="+mn-lt"/>
              </a:rPr>
              <a:t>[3]</a:t>
            </a:r>
            <a:r>
              <a:rPr lang="zh-CN" altLang="en-US" sz="1200" dirty="0">
                <a:latin typeface="+mn-lt"/>
              </a:rPr>
              <a:t> </a:t>
            </a:r>
            <a:r>
              <a:rPr lang="en-HK" altLang="zh-CN" sz="1200" dirty="0" err="1">
                <a:latin typeface="+mn-lt"/>
              </a:rPr>
              <a:t>Porner</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HK" altLang="zh-CN" sz="1200" dirty="0">
                <a:latin typeface="+mn-lt"/>
              </a:rPr>
              <a:t>BERT is Not a Knowledge Base (Yet): Factual Knowledge </a:t>
            </a:r>
            <a:r>
              <a:rPr lang="en-HK" altLang="zh-CN" sz="1200" i="1" dirty="0">
                <a:latin typeface="+mn-lt"/>
              </a:rPr>
              <a:t>vs.</a:t>
            </a:r>
            <a:r>
              <a:rPr lang="en-HK" altLang="zh-CN" sz="1200" dirty="0">
                <a:latin typeface="+mn-lt"/>
              </a:rPr>
              <a:t> Name</a:t>
            </a:r>
            <a:r>
              <a:rPr lang="en-US" altLang="zh-CN" sz="1200" dirty="0">
                <a:latin typeface="+mn-lt"/>
              </a:rPr>
              <a:t>-</a:t>
            </a:r>
            <a:r>
              <a:rPr lang="en-HK" altLang="zh-CN" sz="1200" dirty="0">
                <a:latin typeface="+mn-lt"/>
              </a:rPr>
              <a:t>based Reasoning in Unsupervised QA</a:t>
            </a:r>
            <a:r>
              <a:rPr lang="en-US" altLang="zh-CN" sz="1200" dirty="0">
                <a:latin typeface="+mn-lt"/>
              </a:rPr>
              <a:t>, In arXiv’20.</a:t>
            </a:r>
          </a:p>
          <a:p>
            <a:r>
              <a:rPr lang="en-US" altLang="zh-CN" sz="1200" dirty="0">
                <a:latin typeface="+mn-lt"/>
              </a:rPr>
              <a:t>[4]</a:t>
            </a:r>
            <a:r>
              <a:rPr lang="zh-CN" altLang="en-US" sz="1200" dirty="0">
                <a:latin typeface="+mn-lt"/>
              </a:rPr>
              <a:t> </a:t>
            </a:r>
            <a:r>
              <a:rPr lang="en-HK" altLang="zh-CN" sz="1200" dirty="0">
                <a:latin typeface="+mn-lt"/>
              </a:rPr>
              <a:t>Devlin</a:t>
            </a:r>
            <a:r>
              <a:rPr lang="zh-CN" altLang="en-US" sz="1200" dirty="0">
                <a:latin typeface="+mn-lt"/>
              </a:rPr>
              <a:t> </a:t>
            </a:r>
            <a:r>
              <a:rPr lang="en-HK" altLang="zh-CN" sz="1200" i="1" dirty="0">
                <a:latin typeface="+mn-lt"/>
              </a:rPr>
              <a:t>et al.</a:t>
            </a:r>
            <a:r>
              <a:rPr lang="en-HK" altLang="zh-CN" sz="1200" dirty="0">
                <a:latin typeface="+mn-lt"/>
              </a:rPr>
              <a:t>, BERT: Pre-training of Deep Bidirectional Transformers for Language Understanding, In NAACL</a:t>
            </a:r>
            <a:r>
              <a:rPr lang="en-US" altLang="zh-CN" sz="1200" dirty="0">
                <a:latin typeface="+mn-lt"/>
              </a:rPr>
              <a:t>’19</a:t>
            </a:r>
            <a:r>
              <a:rPr lang="en-HK" altLang="zh-CN" sz="1200" dirty="0">
                <a:latin typeface="+mn-lt"/>
              </a:rPr>
              <a:t>.</a:t>
            </a:r>
          </a:p>
          <a:p>
            <a:r>
              <a:rPr lang="en-US" altLang="zh-CN" sz="1200" dirty="0">
                <a:latin typeface="+mn-lt"/>
              </a:rPr>
              <a:t>[5]</a:t>
            </a:r>
            <a:r>
              <a:rPr lang="zh-CN" altLang="en-US" sz="1200" dirty="0">
                <a:latin typeface="+mn-lt"/>
              </a:rPr>
              <a:t> </a:t>
            </a:r>
            <a:r>
              <a:rPr lang="en-HK" altLang="zh-CN" sz="1200" dirty="0">
                <a:latin typeface="+mn-lt"/>
              </a:rPr>
              <a:t>Zhang</a:t>
            </a:r>
            <a:r>
              <a:rPr lang="zh-CN" altLang="en-US" sz="1200" dirty="0">
                <a:latin typeface="+mn-lt"/>
              </a:rPr>
              <a:t> </a:t>
            </a:r>
            <a:r>
              <a:rPr lang="en-HK" altLang="zh-CN" sz="1200" i="1" dirty="0">
                <a:latin typeface="+mn-lt"/>
              </a:rPr>
              <a:t>et al.</a:t>
            </a:r>
            <a:r>
              <a:rPr lang="en-HK" altLang="zh-CN" sz="1200" dirty="0">
                <a:latin typeface="+mn-lt"/>
              </a:rPr>
              <a:t>, ERNIE: Enhanced Language Representation with Informative Entities, In ACL</a:t>
            </a:r>
            <a:r>
              <a:rPr lang="en-US" altLang="zh-CN" sz="1200" dirty="0">
                <a:latin typeface="+mn-lt"/>
              </a:rPr>
              <a:t>’19</a:t>
            </a:r>
            <a:r>
              <a:rPr lang="en-HK" altLang="zh-CN" sz="1200" dirty="0">
                <a:latin typeface="+mn-lt"/>
              </a:rPr>
              <a:t>.</a:t>
            </a:r>
          </a:p>
        </p:txBody>
      </p:sp>
      <p:pic>
        <p:nvPicPr>
          <p:cNvPr id="5" name="Picture 4">
            <a:extLst>
              <a:ext uri="{FF2B5EF4-FFF2-40B4-BE49-F238E27FC236}">
                <a16:creationId xmlns:a16="http://schemas.microsoft.com/office/drawing/2014/main" id="{F073FB1D-B803-B18C-2A3B-79C99F074C03}"/>
              </a:ext>
            </a:extLst>
          </p:cNvPr>
          <p:cNvPicPr>
            <a:picLocks noChangeAspect="1"/>
          </p:cNvPicPr>
          <p:nvPr/>
        </p:nvPicPr>
        <p:blipFill>
          <a:blip r:embed="rId8"/>
          <a:stretch>
            <a:fillRect/>
          </a:stretch>
        </p:blipFill>
        <p:spPr>
          <a:xfrm>
            <a:off x="5974515" y="2761228"/>
            <a:ext cx="2952328" cy="1543442"/>
          </a:xfrm>
          <a:prstGeom prst="rect">
            <a:avLst/>
          </a:prstGeom>
        </p:spPr>
      </p:pic>
      <p:sp>
        <p:nvSpPr>
          <p:cNvPr id="8" name="TextBox 7">
            <a:extLst>
              <a:ext uri="{FF2B5EF4-FFF2-40B4-BE49-F238E27FC236}">
                <a16:creationId xmlns:a16="http://schemas.microsoft.com/office/drawing/2014/main" id="{CFF957AF-3D0C-87A6-9BB9-8CD95C7678C3}"/>
              </a:ext>
            </a:extLst>
          </p:cNvPr>
          <p:cNvSpPr txBox="1"/>
          <p:nvPr/>
        </p:nvSpPr>
        <p:spPr>
          <a:xfrm>
            <a:off x="6372200" y="3358190"/>
            <a:ext cx="450590" cy="235962"/>
          </a:xfrm>
          <a:prstGeom prst="rect">
            <a:avLst/>
          </a:prstGeom>
          <a:noFill/>
        </p:spPr>
        <p:txBody>
          <a:bodyPr wrap="square">
            <a:spAutoFit/>
          </a:bodyPr>
          <a:lstStyle/>
          <a:p>
            <a:r>
              <a:rPr lang="en-US" altLang="zh-CN" sz="1400" baseline="30000" dirty="0">
                <a:highlight>
                  <a:srgbClr val="FFFF00"/>
                </a:highlight>
                <a:latin typeface="Arial" panose="020B0604020202020204" pitchFamily="34" charset="0"/>
                <a:cs typeface="Arial" panose="020B0604020202020204" pitchFamily="34" charset="0"/>
              </a:rPr>
              <a:t>[5]</a:t>
            </a:r>
            <a:endParaRPr lang="en-US" sz="1400" baseline="30000" dirty="0">
              <a:highlight>
                <a:srgbClr val="FFFF00"/>
              </a:highlight>
            </a:endParaRPr>
          </a:p>
        </p:txBody>
      </p:sp>
    </p:spTree>
    <p:extLst>
      <p:ext uri="{BB962C8B-B14F-4D97-AF65-F5344CB8AC3E}">
        <p14:creationId xmlns:p14="http://schemas.microsoft.com/office/powerpoint/2010/main" val="429492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C5D1072D-978C-2334-D477-D4A591E9D317}"/>
                  </a:ext>
                </a:extLst>
              </p:cNvPr>
              <p:cNvSpPr txBox="1">
                <a:spLocks/>
              </p:cNvSpPr>
              <p:nvPr/>
            </p:nvSpPr>
            <p:spPr>
              <a:xfrm>
                <a:off x="568661" y="1131590"/>
                <a:ext cx="8406530" cy="3567477"/>
              </a:xfrm>
              <a:prstGeom prst="rect">
                <a:avLst/>
              </a:prstGeom>
            </p:spPr>
            <p:txBody>
              <a:bodyPr>
                <a:normAutofit fontScale="92500" lnSpcReduction="2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Evaluation Metrics</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HK" altLang="zh-CN" sz="1500" b="1" dirty="0">
                    <a:latin typeface="Arial" panose="020B0604020202020204" pitchFamily="34" charset="0"/>
                    <a:cs typeface="Arial" panose="020B0604020202020204" pitchFamily="34" charset="0"/>
                  </a:rPr>
                  <a:t>Micro</a:t>
                </a:r>
                <a:r>
                  <a:rPr lang="en-US" altLang="zh-CN" sz="1500" b="1" dirty="0">
                    <a:latin typeface="Arial" panose="020B0604020202020204" pitchFamily="34" charset="0"/>
                    <a:cs typeface="Arial" panose="020B0604020202020204" pitchFamily="34" charset="0"/>
                  </a:rPr>
                  <a:t>-averaged Accuracy</a:t>
                </a:r>
                <a:br>
                  <a:rPr lang="en-US" altLang="zh-CN" sz="1500" dirty="0">
                    <a:latin typeface="Arial" panose="020B0604020202020204" pitchFamily="34" charset="0"/>
                    <a:cs typeface="Arial" panose="020B0604020202020204" pitchFamily="34" charset="0"/>
                  </a:rPr>
                </a:br>
                <a14:m>
                  <m:oMath xmlns:m="http://schemas.openxmlformats.org/officeDocument/2006/math">
                    <m:f>
                      <m:fPr>
                        <m:ctrlPr>
                          <a:rPr lang="en-US" altLang="zh-CN" sz="1500" i="1" smtClean="0">
                            <a:latin typeface="Cambria Math" panose="02040503050406030204" pitchFamily="18" charset="0"/>
                            <a:cs typeface="Arial" panose="020B0604020202020204" pitchFamily="34" charset="0"/>
                          </a:rPr>
                        </m:ctrlPr>
                      </m:fPr>
                      <m:num>
                        <m:r>
                          <a:rPr lang="en-US" altLang="zh-CN" sz="1500" b="0" i="1" smtClean="0">
                            <a:latin typeface="Cambria Math" panose="02040503050406030204" pitchFamily="18" charset="0"/>
                            <a:cs typeface="Arial" panose="020B0604020202020204" pitchFamily="34" charset="0"/>
                          </a:rPr>
                          <m:t>1</m:t>
                        </m:r>
                      </m:num>
                      <m:den>
                        <m:r>
                          <a:rPr lang="en-US" altLang="zh-CN" sz="1500" b="0" i="1" smtClean="0">
                            <a:latin typeface="Cambria Math" panose="02040503050406030204" pitchFamily="18" charset="0"/>
                            <a:cs typeface="Arial" panose="020B0604020202020204" pitchFamily="34" charset="0"/>
                          </a:rPr>
                          <m:t>|</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ℛ</m:t>
                        </m:r>
                        <m:r>
                          <a:rPr lang="en-US" altLang="zh-CN" sz="1500" b="0" i="1" smtClean="0">
                            <a:latin typeface="Cambria Math" panose="02040503050406030204" pitchFamily="18" charset="0"/>
                            <a:cs typeface="Arial" panose="020B0604020202020204" pitchFamily="34" charset="0"/>
                          </a:rPr>
                          <m:t>|</m:t>
                        </m:r>
                      </m:den>
                    </m:f>
                    <m:nary>
                      <m:naryPr>
                        <m:chr m:val="∑"/>
                        <m:supHide m:val="on"/>
                        <m:ctrlPr>
                          <a:rPr lang="en-US" altLang="zh-CN" sz="1500" i="1" smtClean="0">
                            <a:latin typeface="Cambria Math" panose="02040503050406030204" pitchFamily="18" charset="0"/>
                            <a:cs typeface="Arial" panose="020B0604020202020204" pitchFamily="34" charset="0"/>
                          </a:rPr>
                        </m:ctrlPr>
                      </m:naryPr>
                      <m:sub>
                        <m:r>
                          <m:rPr>
                            <m:brk m:alnAt="7"/>
                          </m:rPr>
                          <a:rPr lang="en-US" altLang="zh-CN" sz="1500" b="0" i="1" smtClean="0">
                            <a:latin typeface="Cambria Math" panose="02040503050406030204" pitchFamily="18" charset="0"/>
                            <a:cs typeface="Arial" panose="020B0604020202020204" pitchFamily="34" charset="0"/>
                          </a:rPr>
                          <m:t>&lt;</m:t>
                        </m:r>
                        <m:r>
                          <a:rPr lang="en-US" altLang="zh-CN" sz="1500" i="1">
                            <a:latin typeface="Cambria Math" panose="02040503050406030204" pitchFamily="18" charset="0"/>
                            <a:cs typeface="Arial" panose="020B0604020202020204" pitchFamily="34" charset="0"/>
                          </a:rPr>
                          <m:t>𝑥</m:t>
                        </m:r>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cs typeface="Arial" panose="020B0604020202020204" pitchFamily="34" charset="0"/>
                          </a:rPr>
                          <m:t>&gt;</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sub>
                      <m:sup/>
                      <m:e>
                        <m:r>
                          <a:rPr lang="en-US" altLang="zh-CN" sz="1500" i="1"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15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altLang="zh-CN" sz="1500" i="1">
                                <a:latin typeface="Cambria Math" panose="02040503050406030204" pitchFamily="18" charset="0"/>
                                <a:ea typeface="Cambria Math" panose="02040503050406030204" pitchFamily="18" charset="0"/>
                                <a:cs typeface="Arial" panose="020B0604020202020204" pitchFamily="34" charset="0"/>
                              </a:rPr>
                              <m:t>𝑦</m:t>
                            </m:r>
                          </m:e>
                        </m:acc>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e>
                    </m:nary>
                    <m:r>
                      <a:rPr lang="en-US" altLang="zh-CN" sz="1500" b="0" i="1" smtClean="0">
                        <a:latin typeface="Cambria Math" panose="02040503050406030204" pitchFamily="18" charset="0"/>
                        <a:cs typeface="Arial" panose="020B0604020202020204" pitchFamily="34" charset="0"/>
                      </a:rPr>
                      <m:t>.</m:t>
                    </m:r>
                  </m:oMath>
                </a14:m>
                <a:br>
                  <a:rPr lang="en-HK" altLang="zh-CN" sz="1500" dirty="0">
                    <a:latin typeface="Arial" panose="020B0604020202020204" pitchFamily="34" charset="0"/>
                    <a:cs typeface="Arial" panose="020B0604020202020204" pitchFamily="34" charset="0"/>
                  </a:rPr>
                </a:br>
                <a14:m>
                  <m:oMath xmlns:m="http://schemas.openxmlformats.org/officeDocument/2006/math">
                    <m:acc>
                      <m:accPr>
                        <m:chr m:val="̂"/>
                        <m:ctrlPr>
                          <a:rPr lang="en-US" altLang="zh-CN" sz="1500" i="1">
                            <a:latin typeface="Cambria Math" panose="02040503050406030204" pitchFamily="18" charset="0"/>
                            <a:ea typeface="Cambria Math" panose="02040503050406030204" pitchFamily="18" charset="0"/>
                            <a:cs typeface="Arial" panose="020B0604020202020204" pitchFamily="34" charset="0"/>
                          </a:rPr>
                        </m:ctrlPr>
                      </m:accPr>
                      <m:e>
                        <m:r>
                          <a:rPr lang="en-US" altLang="zh-CN" sz="1500" i="1">
                            <a:latin typeface="Cambria Math" panose="02040503050406030204" pitchFamily="18" charset="0"/>
                            <a:ea typeface="Cambria Math" panose="02040503050406030204" pitchFamily="18" charset="0"/>
                            <a:cs typeface="Arial" panose="020B0604020202020204" pitchFamily="34" charset="0"/>
                          </a:rPr>
                          <m:t>𝑦</m:t>
                        </m:r>
                      </m:e>
                    </m:acc>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is the prediction, and </a:t>
                </a:r>
                <a14:m>
                  <m:oMath xmlns:m="http://schemas.openxmlformats.org/officeDocument/2006/math">
                    <m:r>
                      <a:rPr lang="en-US" altLang="zh-CN" sz="1500" i="1">
                        <a:latin typeface="Cambria Math" panose="02040503050406030204" pitchFamily="18" charset="0"/>
                        <a:cs typeface="Arial" panose="020B0604020202020204" pitchFamily="34" charset="0"/>
                      </a:rPr>
                      <m:t>𝑦</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is the ground truth.</a:t>
                </a:r>
                <a:br>
                  <a:rPr lang="en-US" altLang="zh-CN" sz="1500" dirty="0">
                    <a:latin typeface="Arial" panose="020B0604020202020204" pitchFamily="34" charset="0"/>
                    <a:cs typeface="Arial" panose="020B0604020202020204" pitchFamily="34" charset="0"/>
                  </a:rPr>
                </a:br>
                <a:br>
                  <a:rPr lang="en-US" altLang="zh-CN" sz="1500" dirty="0">
                    <a:latin typeface="Arial" panose="020B0604020202020204" pitchFamily="34" charset="0"/>
                    <a:cs typeface="Arial" panose="020B0604020202020204" pitchFamily="34" charset="0"/>
                  </a:rPr>
                </a:br>
                <a:r>
                  <a:rPr lang="en-US" altLang="zh-CN" sz="1500" dirty="0">
                    <a:latin typeface="Arial" panose="020B0604020202020204" pitchFamily="34" charset="0"/>
                    <a:cs typeface="Arial" panose="020B0604020202020204" pitchFamily="34" charset="0"/>
                  </a:rPr>
                  <a:t>Since object distributions</a:t>
                </a:r>
                <a:r>
                  <a:rPr lang="zh-CN" altLang="en-US" sz="1500" dirty="0">
                    <a:latin typeface="Arial" panose="020B0604020202020204" pitchFamily="34" charset="0"/>
                    <a:cs typeface="Arial" panose="020B0604020202020204" pitchFamily="34" charset="0"/>
                  </a:rPr>
                  <a:t> </a:t>
                </a:r>
                <a:r>
                  <a:rPr lang="en-HK" altLang="zh-CN" sz="1500" dirty="0">
                    <a:latin typeface="Arial" panose="020B0604020202020204" pitchFamily="34" charset="0"/>
                    <a:cs typeface="Arial" panose="020B0604020202020204" pitchFamily="34" charset="0"/>
                  </a:rPr>
                  <a:t>of some relations are extremely skewed</a:t>
                </a:r>
                <a:r>
                  <a:rPr lang="en-US" altLang="zh-CN" sz="1500" dirty="0">
                    <a:latin typeface="Arial" panose="020B0604020202020204" pitchFamily="34" charset="0"/>
                    <a:cs typeface="Arial" panose="020B0604020202020204" pitchFamily="34" charset="0"/>
                  </a:rPr>
                  <a:t>,</a:t>
                </a:r>
                <a:br>
                  <a:rPr lang="en-US" altLang="zh-CN" sz="1500" dirty="0">
                    <a:latin typeface="Arial" panose="020B0604020202020204" pitchFamily="34" charset="0"/>
                    <a:cs typeface="Arial" panose="020B0604020202020204" pitchFamily="34" charset="0"/>
                  </a:rPr>
                </a:br>
                <a:endParaRPr lang="en-US" altLang="zh-CN" sz="15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US" altLang="zh-CN" sz="1500" b="1" dirty="0">
                    <a:latin typeface="Arial" panose="020B0604020202020204" pitchFamily="34" charset="0"/>
                    <a:cs typeface="Arial" panose="020B0604020202020204" pitchFamily="34" charset="0"/>
                  </a:rPr>
                  <a:t>Macro-averaged Accuracy</a:t>
                </a:r>
                <a:br>
                  <a:rPr lang="en-US" altLang="zh-CN" sz="1500" dirty="0">
                    <a:latin typeface="Arial" panose="020B0604020202020204" pitchFamily="34" charset="0"/>
                    <a:cs typeface="Arial" panose="020B0604020202020204" pitchFamily="34" charset="0"/>
                  </a:rPr>
                </a:br>
                <a14:m>
                  <m:oMath xmlns:m="http://schemas.openxmlformats.org/officeDocument/2006/math">
                    <m:f>
                      <m:fPr>
                        <m:ctrlPr>
                          <a:rPr lang="en-US" altLang="zh-CN" sz="1500" i="1" smtClean="0">
                            <a:latin typeface="Cambria Math" panose="02040503050406030204" pitchFamily="18" charset="0"/>
                            <a:cs typeface="Arial" panose="020B0604020202020204" pitchFamily="34" charset="0"/>
                          </a:rPr>
                        </m:ctrlPr>
                      </m:fPr>
                      <m:num>
                        <m:r>
                          <a:rPr lang="en-US" altLang="zh-CN" sz="1500" b="0" i="1" smtClean="0">
                            <a:latin typeface="Cambria Math" panose="02040503050406030204" pitchFamily="18" charset="0"/>
                            <a:cs typeface="Arial" panose="020B0604020202020204" pitchFamily="34" charset="0"/>
                          </a:rPr>
                          <m:t>1</m:t>
                        </m:r>
                      </m:num>
                      <m:den>
                        <m:r>
                          <a:rPr lang="en-US" altLang="zh-CN" sz="1500" b="0" i="1" smtClean="0">
                            <a:latin typeface="Cambria Math" panose="02040503050406030204" pitchFamily="18" charset="0"/>
                            <a:cs typeface="Arial" panose="020B0604020202020204" pitchFamily="34" charset="0"/>
                          </a:rPr>
                          <m:t>|</m:t>
                        </m:r>
                        <m:r>
                          <m:rPr>
                            <m:sty m:val="p"/>
                          </m:rPr>
                          <a:rPr lang="en-US" altLang="zh-CN" sz="1500" i="1">
                            <a:latin typeface="Cambria Math" panose="02040503050406030204" pitchFamily="18" charset="0"/>
                            <a:cs typeface="Arial" panose="020B0604020202020204" pitchFamily="34" charset="0"/>
                          </a:rPr>
                          <m:t>uni</m:t>
                        </m:r>
                        <m:r>
                          <a:rPr lang="en-US" altLang="zh-CN" sz="1500" b="0" i="1" smtClean="0">
                            <a:latin typeface="Cambria Math" panose="02040503050406030204" pitchFamily="18" charset="0"/>
                            <a:cs typeface="Arial" panose="020B0604020202020204" pitchFamily="34" charset="0"/>
                          </a:rPr>
                          <m:t>_</m:t>
                        </m:r>
                        <m:r>
                          <m:rPr>
                            <m:sty m:val="p"/>
                          </m:rPr>
                          <a:rPr lang="en-US" altLang="zh-CN" sz="1500" i="1">
                            <a:latin typeface="Cambria Math" panose="02040503050406030204" pitchFamily="18" charset="0"/>
                            <a:cs typeface="Arial" panose="020B0604020202020204" pitchFamily="34" charset="0"/>
                          </a:rPr>
                          <m:t>obj</m:t>
                        </m:r>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r>
                          <a:rPr lang="en-US" altLang="zh-CN" sz="1500" b="0" i="1" smtClean="0">
                            <a:latin typeface="Cambria Math" panose="02040503050406030204" pitchFamily="18" charset="0"/>
                            <a:cs typeface="Arial" panose="020B0604020202020204" pitchFamily="34" charset="0"/>
                          </a:rPr>
                          <m:t>)|</m:t>
                        </m:r>
                      </m:den>
                    </m:f>
                    <m:nary>
                      <m:naryPr>
                        <m:chr m:val="∑"/>
                        <m:supHide m:val="on"/>
                        <m:ctrlPr>
                          <a:rPr lang="en-US" altLang="zh-CN" sz="1500" i="1" smtClean="0">
                            <a:latin typeface="Cambria Math" panose="02040503050406030204" pitchFamily="18" charset="0"/>
                            <a:cs typeface="Arial" panose="020B0604020202020204" pitchFamily="34" charset="0"/>
                          </a:rPr>
                        </m:ctrlPr>
                      </m:naryPr>
                      <m:sub>
                        <m:sSup>
                          <m:sSupPr>
                            <m:ctrlPr>
                              <a:rPr lang="en-US" altLang="zh-CN" sz="1500" i="1" smtClean="0">
                                <a:latin typeface="Cambria Math" panose="02040503050406030204" pitchFamily="18" charset="0"/>
                                <a:cs typeface="Arial" panose="020B0604020202020204" pitchFamily="34" charset="0"/>
                              </a:rPr>
                            </m:ctrlPr>
                          </m:sSupPr>
                          <m:e>
                            <m:r>
                              <a:rPr lang="en-US" altLang="zh-CN" sz="1500" i="1">
                                <a:latin typeface="Cambria Math" panose="02040503050406030204" pitchFamily="18" charset="0"/>
                                <a:cs typeface="Arial" panose="020B0604020202020204" pitchFamily="34" charset="0"/>
                              </a:rPr>
                              <m:t>𝑦</m:t>
                            </m:r>
                          </m:e>
                          <m:sup>
                            <m:r>
                              <a:rPr lang="en-US" altLang="zh-CN" sz="1500" b="0" i="1" smtClean="0">
                                <a:latin typeface="Cambria Math" panose="02040503050406030204" pitchFamily="18" charset="0"/>
                                <a:cs typeface="Arial" panose="020B0604020202020204" pitchFamily="34" charset="0"/>
                              </a:rPr>
                              <m:t>′</m:t>
                            </m:r>
                          </m:sup>
                        </m:sSup>
                        <m:r>
                          <m:rPr>
                            <m:brk m:alnAt="7"/>
                          </m:rPr>
                          <a:rPr lang="en-US" altLang="zh-CN" sz="150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zh-CN" sz="1500" i="1">
                            <a:latin typeface="Cambria Math" panose="02040503050406030204" pitchFamily="18" charset="0"/>
                            <a:ea typeface="Cambria Math" panose="02040503050406030204" pitchFamily="18" charset="0"/>
                            <a:cs typeface="Arial" panose="020B0604020202020204" pitchFamily="34" charset="0"/>
                          </a:rPr>
                          <m:t>uni</m:t>
                        </m:r>
                        <m:r>
                          <a:rPr lang="en-US" altLang="zh-CN" sz="1500" i="1">
                            <a:latin typeface="Cambria Math" panose="02040503050406030204" pitchFamily="18" charset="0"/>
                            <a:ea typeface="Cambria Math" panose="02040503050406030204" pitchFamily="18" charset="0"/>
                            <a:cs typeface="Arial" panose="020B0604020202020204" pitchFamily="34" charset="0"/>
                          </a:rPr>
                          <m:t>_</m:t>
                        </m:r>
                        <m:r>
                          <m:rPr>
                            <m:sty m:val="p"/>
                          </m:rPr>
                          <a:rPr lang="en-US" altLang="zh-CN" sz="1500" i="1">
                            <a:latin typeface="Cambria Math" panose="02040503050406030204" pitchFamily="18" charset="0"/>
                            <a:ea typeface="Cambria Math" panose="02040503050406030204" pitchFamily="18" charset="0"/>
                            <a:cs typeface="Arial" panose="020B0604020202020204" pitchFamily="34" charset="0"/>
                          </a:rPr>
                          <m:t>obj</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r>
                          <m:rPr>
                            <m:brk m:alnAt="7"/>
                          </m:rP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sub>
                      <m:sup/>
                      <m:e>
                        <m:f>
                          <m:fPr>
                            <m:ctrlPr>
                              <a:rPr lang="en-US" altLang="zh-CN" sz="1500" i="1" smtClean="0">
                                <a:latin typeface="Cambria Math" panose="02040503050406030204" pitchFamily="18" charset="0"/>
                                <a:cs typeface="Arial" panose="020B0604020202020204" pitchFamily="34" charset="0"/>
                              </a:rPr>
                            </m:ctrlPr>
                          </m:fPr>
                          <m:num>
                            <m:nary>
                              <m:naryPr>
                                <m:chr m:val="∑"/>
                                <m:limLoc m:val="subSup"/>
                                <m:supHide m:val="on"/>
                                <m:ctrlPr>
                                  <a:rPr lang="en-US" altLang="zh-CN" sz="1500" i="1" smtClean="0">
                                    <a:latin typeface="Cambria Math" panose="02040503050406030204" pitchFamily="18" charset="0"/>
                                    <a:cs typeface="Arial" panose="020B0604020202020204" pitchFamily="34" charset="0"/>
                                  </a:rPr>
                                </m:ctrlPr>
                              </m:naryPr>
                              <m:sub>
                                <m:r>
                                  <m:rPr>
                                    <m:brk m:alnAt="9"/>
                                  </m:rPr>
                                  <a:rPr lang="en-US" altLang="zh-CN" sz="1500" b="0" i="1" smtClean="0">
                                    <a:latin typeface="Cambria Math" panose="02040503050406030204" pitchFamily="18" charset="0"/>
                                    <a:cs typeface="Arial" panose="020B0604020202020204" pitchFamily="34" charset="0"/>
                                  </a:rPr>
                                  <m:t>&lt;</m:t>
                                </m:r>
                                <m:r>
                                  <a:rPr lang="en-US" altLang="zh-CN" sz="1500" i="1">
                                    <a:latin typeface="Cambria Math" panose="02040503050406030204" pitchFamily="18" charset="0"/>
                                    <a:cs typeface="Arial" panose="020B0604020202020204" pitchFamily="34" charset="0"/>
                                  </a:rPr>
                                  <m:t>𝑥</m:t>
                                </m:r>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cs typeface="Arial" panose="020B0604020202020204" pitchFamily="34" charset="0"/>
                                  </a:rPr>
                                  <m:t>&gt;</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5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500" i="1">
                                        <a:latin typeface="Cambria Math" panose="02040503050406030204" pitchFamily="18" charset="0"/>
                                        <a:ea typeface="Cambria Math" panose="02040503050406030204" pitchFamily="18" charset="0"/>
                                        <a:cs typeface="Arial" panose="020B0604020202020204" pitchFamily="34" charset="0"/>
                                      </a:rPr>
                                      <m:t>𝑦</m:t>
                                    </m:r>
                                  </m:e>
                                  <m:sup>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sup>
                                </m:sSup>
                              </m:sub>
                              <m:sup/>
                              <m:e>
                                <m:r>
                                  <a:rPr lang="en-US" altLang="zh-CN" sz="1500" i="1" smtClean="0">
                                    <a:latin typeface="Cambria Math" panose="02040503050406030204" pitchFamily="18" charset="0"/>
                                    <a:ea typeface="Cambria Math" panose="02040503050406030204" pitchFamily="18" charset="0"/>
                                    <a:cs typeface="Arial" panose="020B0604020202020204" pitchFamily="34" charset="0"/>
                                  </a:rPr>
                                  <m:t>𝛿</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zh-CN" sz="15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altLang="zh-CN" sz="1500" i="1">
                                        <a:latin typeface="Cambria Math" panose="02040503050406030204" pitchFamily="18" charset="0"/>
                                        <a:ea typeface="Cambria Math" panose="02040503050406030204" pitchFamily="18" charset="0"/>
                                        <a:cs typeface="Arial" panose="020B0604020202020204" pitchFamily="34" charset="0"/>
                                      </a:rPr>
                                      <m:t>𝑦</m:t>
                                    </m:r>
                                  </m:e>
                                </m:acc>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e>
                            </m:nary>
                          </m:num>
                          <m:den>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cs typeface="Arial" panose="020B0604020202020204" pitchFamily="34" charset="0"/>
                              </a:rPr>
                              <m:t>|&lt;</m:t>
                            </m:r>
                            <m:r>
                              <a:rPr lang="en-US" altLang="zh-CN" sz="1500" i="1">
                                <a:latin typeface="Cambria Math" panose="02040503050406030204" pitchFamily="18" charset="0"/>
                                <a:cs typeface="Arial" panose="020B0604020202020204" pitchFamily="34" charset="0"/>
                              </a:rPr>
                              <m:t>𝑥</m:t>
                            </m:r>
                            <m:r>
                              <a:rPr lang="en-US" altLang="zh-CN" sz="1500" b="0" i="1" smtClean="0">
                                <a:latin typeface="Cambria Math" panose="02040503050406030204" pitchFamily="18" charset="0"/>
                                <a:cs typeface="Arial" panose="020B0604020202020204" pitchFamily="34" charset="0"/>
                              </a:rPr>
                              <m:t>,</m:t>
                            </m:r>
                            <m:r>
                              <a:rPr lang="en-US" altLang="zh-CN" sz="1500" i="1">
                                <a:latin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cs typeface="Arial" panose="020B0604020202020204" pitchFamily="34" charset="0"/>
                              </a:rPr>
                              <m:t>&gt;</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𝑦</m:t>
                            </m:r>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5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500" i="1">
                                    <a:latin typeface="Cambria Math" panose="02040503050406030204" pitchFamily="18" charset="0"/>
                                    <a:ea typeface="Cambria Math" panose="02040503050406030204" pitchFamily="18" charset="0"/>
                                    <a:cs typeface="Arial" panose="020B0604020202020204" pitchFamily="34" charset="0"/>
                                  </a:rPr>
                                  <m:t>𝑦</m:t>
                                </m:r>
                              </m:e>
                              <m:sup>
                                <m:r>
                                  <a:rPr lang="en-US" altLang="zh-CN" sz="15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altLang="zh-CN" sz="1500" b="0" i="1" smtClean="0">
                                <a:latin typeface="Cambria Math" panose="02040503050406030204" pitchFamily="18" charset="0"/>
                                <a:cs typeface="Arial" panose="020B0604020202020204" pitchFamily="34" charset="0"/>
                              </a:rPr>
                              <m:t>}|</m:t>
                            </m:r>
                          </m:den>
                        </m:f>
                      </m:e>
                    </m:nary>
                    <m:r>
                      <a:rPr lang="en-US" altLang="zh-CN" sz="1500" b="0" i="1" smtClean="0">
                        <a:latin typeface="Cambria Math" panose="02040503050406030204" pitchFamily="18" charset="0"/>
                        <a:cs typeface="Arial" panose="020B0604020202020204" pitchFamily="34" charset="0"/>
                      </a:rPr>
                      <m:t>,</m:t>
                    </m:r>
                  </m:oMath>
                </a14:m>
                <a:br>
                  <a:rPr lang="en-HK" altLang="zh-CN" sz="1500" b="0" dirty="0">
                    <a:latin typeface="Arial" panose="020B0604020202020204" pitchFamily="34" charset="0"/>
                    <a:cs typeface="Arial" panose="020B0604020202020204" pitchFamily="34" charset="0"/>
                  </a:rPr>
                </a:br>
                <a:r>
                  <a:rPr lang="en-HK" altLang="zh-CN" sz="1500" b="0" dirty="0">
                    <a:latin typeface="Arial" panose="020B0604020202020204" pitchFamily="34" charset="0"/>
                    <a:cs typeface="Arial" panose="020B0604020202020204" pitchFamily="34" charset="0"/>
                  </a:rPr>
                  <a:t>where </a:t>
                </a:r>
                <a14:m>
                  <m:oMath xmlns:m="http://schemas.openxmlformats.org/officeDocument/2006/math">
                    <m:r>
                      <m:rPr>
                        <m:sty m:val="p"/>
                      </m:rPr>
                      <a:rPr lang="en-US" altLang="zh-CN" sz="1500" i="1">
                        <a:latin typeface="Cambria Math" panose="02040503050406030204" pitchFamily="18" charset="0"/>
                        <a:cs typeface="Arial" panose="020B0604020202020204" pitchFamily="34" charset="0"/>
                      </a:rPr>
                      <m:t>uni</m:t>
                    </m:r>
                    <m:r>
                      <a:rPr lang="en-US" altLang="zh-CN" sz="1500" i="1">
                        <a:latin typeface="Cambria Math" panose="02040503050406030204" pitchFamily="18" charset="0"/>
                        <a:cs typeface="Arial" panose="020B0604020202020204" pitchFamily="34" charset="0"/>
                      </a:rPr>
                      <m:t>_</m:t>
                    </m:r>
                    <m:r>
                      <m:rPr>
                        <m:sty m:val="p"/>
                      </m:rPr>
                      <a:rPr lang="en-US" altLang="zh-CN" sz="1500" i="1">
                        <a:latin typeface="Cambria Math" panose="02040503050406030204" pitchFamily="18" charset="0"/>
                        <a:cs typeface="Arial" panose="020B0604020202020204" pitchFamily="34" charset="0"/>
                      </a:rPr>
                      <m:t>obj</m:t>
                    </m:r>
                    <m:r>
                      <a:rPr lang="en-US" altLang="zh-CN" sz="1500" i="1">
                        <a:latin typeface="Cambria Math" panose="02040503050406030204" pitchFamily="18" charset="0"/>
                        <a:cs typeface="Arial" panose="020B0604020202020204" pitchFamily="34" charset="0"/>
                      </a:rPr>
                      <m:t>(</m:t>
                    </m:r>
                    <m:r>
                      <a:rPr lang="en-US" altLang="zh-CN" sz="1500" i="1">
                        <a:latin typeface="Cambria Math" panose="02040503050406030204" pitchFamily="18" charset="0"/>
                        <a:ea typeface="Cambria Math" panose="02040503050406030204" pitchFamily="18" charset="0"/>
                        <a:cs typeface="Arial" panose="020B0604020202020204" pitchFamily="34" charset="0"/>
                      </a:rPr>
                      <m:t>ℛ</m:t>
                    </m:r>
                    <m:r>
                      <a:rPr lang="en-US" altLang="zh-CN" sz="1500" i="1">
                        <a:latin typeface="Cambria Math" panose="02040503050406030204" pitchFamily="18" charset="0"/>
                        <a:cs typeface="Arial" panose="020B0604020202020204" pitchFamily="34" charset="0"/>
                      </a:rPr>
                      <m:t>)</m:t>
                    </m:r>
                  </m:oMath>
                </a14:m>
                <a:r>
                  <a:rPr lang="zh-CN" altLang="en-US" sz="1500" b="0" dirty="0">
                    <a:latin typeface="Arial" panose="020B0604020202020204" pitchFamily="34" charset="0"/>
                    <a:cs typeface="Arial" panose="020B0604020202020204" pitchFamily="34" charset="0"/>
                  </a:rPr>
                  <a:t> </a:t>
                </a:r>
                <a:r>
                  <a:rPr lang="en-US" altLang="zh-CN" sz="1500" b="0" dirty="0">
                    <a:latin typeface="Arial" panose="020B0604020202020204" pitchFamily="34" charset="0"/>
                    <a:cs typeface="Arial" panose="020B0604020202020204" pitchFamily="34" charset="0"/>
                  </a:rPr>
                  <a:t>denotes</a:t>
                </a:r>
                <a:r>
                  <a:rPr lang="zh-CN" altLang="en-US" sz="1500" b="0" dirty="0">
                    <a:latin typeface="Arial" panose="020B0604020202020204" pitchFamily="34" charset="0"/>
                    <a:cs typeface="Arial" panose="020B0604020202020204" pitchFamily="34" charset="0"/>
                  </a:rPr>
                  <a:t> </a:t>
                </a:r>
                <a:r>
                  <a:rPr lang="en-HK" altLang="zh-CN" sz="1500" dirty="0">
                    <a:latin typeface="Arial" panose="020B0604020202020204" pitchFamily="34" charset="0"/>
                    <a:cs typeface="Arial" panose="020B0604020202020204" pitchFamily="34" charset="0"/>
                  </a:rPr>
                  <a:t>a set of unique objects from relation </a:t>
                </a:r>
                <a14:m>
                  <m:oMath xmlns:m="http://schemas.openxmlformats.org/officeDocument/2006/math">
                    <m:r>
                      <a:rPr lang="en-HK" altLang="zh-CN" sz="1500" i="1" dirty="0" smtClean="0">
                        <a:latin typeface="Cambria Math" panose="02040503050406030204" pitchFamily="18" charset="0"/>
                        <a:cs typeface="Arial" panose="020B0604020202020204" pitchFamily="34" charset="0"/>
                      </a:rPr>
                      <m:t>𝑟</m:t>
                    </m:r>
                  </m:oMath>
                </a14:m>
                <a:r>
                  <a:rPr lang="en-US" altLang="zh-CN" sz="1500" b="0" dirty="0">
                    <a:latin typeface="Arial" panose="020B0604020202020204" pitchFamily="34" charset="0"/>
                    <a:cs typeface="Arial" panose="020B0604020202020204" pitchFamily="34" charset="0"/>
                  </a:rPr>
                  <a:t>. </a:t>
                </a:r>
                <a:endParaRPr lang="en-HK" altLang="zh-CN" sz="1500" b="0" dirty="0">
                  <a:latin typeface="Arial" panose="020B0604020202020204" pitchFamily="34" charset="0"/>
                  <a:cs typeface="Arial" panose="020B0604020202020204" pitchFamily="34" charset="0"/>
                </a:endParaRPr>
              </a:p>
            </p:txBody>
          </p:sp>
        </mc:Choice>
        <mc:Fallback xmlns="">
          <p:sp>
            <p:nvSpPr>
              <p:cNvPr id="4" name="Text Placeholder 2">
                <a:extLst>
                  <a:ext uri="{FF2B5EF4-FFF2-40B4-BE49-F238E27FC236}">
                    <a16:creationId xmlns:a16="http://schemas.microsoft.com/office/drawing/2014/main" id="{C5D1072D-978C-2334-D477-D4A591E9D317}"/>
                  </a:ext>
                </a:extLst>
              </p:cNvPr>
              <p:cNvSpPr txBox="1">
                <a:spLocks noRot="1" noChangeAspect="1" noMove="1" noResize="1" noEditPoints="1" noAdjustHandles="1" noChangeArrowheads="1" noChangeShapeType="1" noTextEdit="1"/>
              </p:cNvSpPr>
              <p:nvPr/>
            </p:nvSpPr>
            <p:spPr>
              <a:xfrm>
                <a:off x="568661" y="1131590"/>
                <a:ext cx="8406530" cy="3567477"/>
              </a:xfrm>
              <a:prstGeom prst="rect">
                <a:avLst/>
              </a:prstGeom>
              <a:blipFill>
                <a:blip r:embed="rId4"/>
                <a:stretch>
                  <a:fillRect l="-603" t="-709" b="-2163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791177D-934F-BBCF-50F9-19F342390041}"/>
              </a:ext>
            </a:extLst>
          </p:cNvPr>
          <p:cNvSpPr txBox="1"/>
          <p:nvPr/>
        </p:nvSpPr>
        <p:spPr>
          <a:xfrm>
            <a:off x="568661" y="4825240"/>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p>
        </p:txBody>
      </p:sp>
    </p:spTree>
    <p:extLst>
      <p:ext uri="{BB962C8B-B14F-4D97-AF65-F5344CB8AC3E}">
        <p14:creationId xmlns:p14="http://schemas.microsoft.com/office/powerpoint/2010/main" val="3396338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EFB6F2B-F742-81A6-3653-140ABCB83677}"/>
                  </a:ext>
                </a:extLst>
              </p:cNvPr>
              <p:cNvSpPr txBox="1">
                <a:spLocks/>
              </p:cNvSpPr>
              <p:nvPr/>
            </p:nvSpPr>
            <p:spPr>
              <a:xfrm>
                <a:off x="565434" y="977561"/>
                <a:ext cx="8406530" cy="801316"/>
              </a:xfrm>
              <a:prstGeom prst="rect">
                <a:avLst/>
              </a:prstGeom>
            </p:spPr>
            <p:txBody>
              <a:bodyPr>
                <a:normAutofit fontScale="85000" lnSpcReduction="1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Results</a:t>
                </a:r>
                <a:r>
                  <a:rPr lang="en-US" altLang="zh-CN" sz="2000" i="1" dirty="0">
                    <a:latin typeface="Arial" panose="020B0604020202020204" pitchFamily="34" charset="0"/>
                    <a:cs typeface="Arial" panose="020B0604020202020204" pitchFamily="34" charset="0"/>
                  </a:rPr>
                  <a:t> </a:t>
                </a:r>
              </a:p>
              <a:p>
                <a:pPr>
                  <a:lnSpc>
                    <a:spcPct val="140000"/>
                  </a:lnSpc>
                </a:pPr>
                <a:r>
                  <a:rPr lang="en-US" altLang="zh-CN" sz="2000" b="1" dirty="0">
                    <a:latin typeface="Arial" panose="020B0604020202020204" pitchFamily="34" charset="0"/>
                    <a:cs typeface="Arial" panose="020B0604020202020204" pitchFamily="34" charset="0"/>
                  </a:rPr>
                  <a:t>1.</a:t>
                </a:r>
                <a:r>
                  <a:rPr lang="zh-CN" altLang="en-US"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lower</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bound</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Man:</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complicated syntactically</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Top-</a:t>
                </a:r>
                <a14:m>
                  <m:oMath xmlns:m="http://schemas.openxmlformats.org/officeDocument/2006/math">
                    <m:r>
                      <a:rPr lang="en-US" altLang="zh-CN" sz="2000" i="1" dirty="0">
                        <a:latin typeface="Cambria Math" panose="02040503050406030204" pitchFamily="18" charset="0"/>
                        <a:cs typeface="Arial" panose="020B0604020202020204" pitchFamily="34" charset="0"/>
                      </a:rPr>
                      <m:t>𝐾</m:t>
                    </m:r>
                  </m:oMath>
                </a14:m>
                <a:endParaRPr lang="en-US" altLang="zh-CN" sz="2000" i="1" dirty="0">
                  <a:latin typeface="Arial" panose="020B0604020202020204" pitchFamily="34" charset="0"/>
                  <a:cs typeface="Arial" panose="020B0604020202020204" pitchFamily="34" charset="0"/>
                </a:endParaRPr>
              </a:p>
            </p:txBody>
          </p:sp>
        </mc:Choice>
        <mc:Fallback xmlns="">
          <p:sp>
            <p:nvSpPr>
              <p:cNvPr id="4" name="Text Placeholder 2">
                <a:extLst>
                  <a:ext uri="{FF2B5EF4-FFF2-40B4-BE49-F238E27FC236}">
                    <a16:creationId xmlns:a16="http://schemas.microsoft.com/office/drawing/2014/main" id="{1EFB6F2B-F742-81A6-3653-140ABCB83677}"/>
                  </a:ext>
                </a:extLst>
              </p:cNvPr>
              <p:cNvSpPr txBox="1">
                <a:spLocks noRot="1" noChangeAspect="1" noMove="1" noResize="1" noEditPoints="1" noAdjustHandles="1" noChangeArrowheads="1" noChangeShapeType="1" noTextEdit="1"/>
              </p:cNvSpPr>
              <p:nvPr/>
            </p:nvSpPr>
            <p:spPr>
              <a:xfrm>
                <a:off x="565434" y="977561"/>
                <a:ext cx="8406530" cy="801316"/>
              </a:xfrm>
              <a:prstGeom prst="rect">
                <a:avLst/>
              </a:prstGeom>
              <a:blipFill>
                <a:blip r:embed="rId4"/>
                <a:stretch>
                  <a:fillRect l="-754"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pic>
        <p:nvPicPr>
          <p:cNvPr id="10" name="Picture 9">
            <a:extLst>
              <a:ext uri="{FF2B5EF4-FFF2-40B4-BE49-F238E27FC236}">
                <a16:creationId xmlns:a16="http://schemas.microsoft.com/office/drawing/2014/main" id="{99F019FC-AAB6-56B2-09BE-785B069E8258}"/>
              </a:ext>
            </a:extLst>
          </p:cNvPr>
          <p:cNvPicPr>
            <a:picLocks noChangeAspect="1"/>
          </p:cNvPicPr>
          <p:nvPr/>
        </p:nvPicPr>
        <p:blipFill>
          <a:blip r:embed="rId5"/>
          <a:stretch>
            <a:fillRect/>
          </a:stretch>
        </p:blipFill>
        <p:spPr>
          <a:xfrm>
            <a:off x="565434" y="1812434"/>
            <a:ext cx="2926438" cy="2934000"/>
          </a:xfrm>
          <a:prstGeom prst="rect">
            <a:avLst/>
          </a:prstGeom>
        </p:spPr>
      </p:pic>
      <p:pic>
        <p:nvPicPr>
          <p:cNvPr id="11" name="Picture 10">
            <a:extLst>
              <a:ext uri="{FF2B5EF4-FFF2-40B4-BE49-F238E27FC236}">
                <a16:creationId xmlns:a16="http://schemas.microsoft.com/office/drawing/2014/main" id="{71E02AA7-C9DE-C696-DC99-695964453585}"/>
              </a:ext>
            </a:extLst>
          </p:cNvPr>
          <p:cNvPicPr>
            <a:picLocks noChangeAspect="1"/>
          </p:cNvPicPr>
          <p:nvPr/>
        </p:nvPicPr>
        <p:blipFill>
          <a:blip r:embed="rId6"/>
          <a:stretch>
            <a:fillRect/>
          </a:stretch>
        </p:blipFill>
        <p:spPr>
          <a:xfrm>
            <a:off x="3632669" y="1850885"/>
            <a:ext cx="2911138" cy="2934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7F4E9C-7904-D279-5F53-4D89B0F93438}"/>
                  </a:ext>
                </a:extLst>
              </p:cNvPr>
              <p:cNvSpPr txBox="1"/>
              <p:nvPr/>
            </p:nvSpPr>
            <p:spPr>
              <a:xfrm>
                <a:off x="565434" y="4667888"/>
                <a:ext cx="9142344" cy="461665"/>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[1]</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b="1" dirty="0">
                    <a:latin typeface="+mn-lt"/>
                  </a:rPr>
                  <a:t>Man</a:t>
                </a:r>
                <a:r>
                  <a:rPr lang="zh-CN" altLang="en-US" sz="1200" dirty="0">
                    <a:latin typeface="+mn-lt"/>
                  </a:rPr>
                  <a:t> </a:t>
                </a:r>
                <a:r>
                  <a:rPr lang="en-US" altLang="zh-CN" sz="1200" dirty="0">
                    <a:latin typeface="+mn-lt"/>
                  </a:rPr>
                  <a:t>(baseline)</a:t>
                </a:r>
                <a:r>
                  <a:rPr lang="zh-CN" altLang="en-US" sz="1200" dirty="0">
                    <a:latin typeface="+mn-lt"/>
                  </a:rPr>
                  <a:t> </a:t>
                </a:r>
                <a14:m>
                  <m:oMath xmlns:m="http://schemas.openxmlformats.org/officeDocument/2006/math">
                    <m:r>
                      <a:rPr lang="zh-CN" altLang="en-US" sz="1200" i="1" smtClean="0">
                        <a:latin typeface="Cambria Math" panose="02040503050406030204" pitchFamily="18" charset="0"/>
                      </a:rPr>
                      <m:t>→</m:t>
                    </m:r>
                  </m:oMath>
                </a14:m>
                <a:r>
                  <a:rPr lang="zh-CN" altLang="en-US" sz="1200" dirty="0">
                    <a:latin typeface="+mn-lt"/>
                  </a:rPr>
                  <a:t> </a:t>
                </a:r>
                <a:r>
                  <a:rPr lang="en-US" altLang="zh-CN" sz="1200" dirty="0" err="1">
                    <a:latin typeface="+mn-lt"/>
                  </a:rPr>
                  <a:t>Petroni</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Language Models as Knowledge Bases?</a:t>
                </a:r>
                <a:r>
                  <a:rPr lang="en-US" altLang="zh-CN" sz="1200" dirty="0">
                    <a:latin typeface="+mn-lt"/>
                  </a:rPr>
                  <a:t>, In EMNLP’19.</a:t>
                </a:r>
              </a:p>
            </p:txBody>
          </p:sp>
        </mc:Choice>
        <mc:Fallback xmlns="">
          <p:sp>
            <p:nvSpPr>
              <p:cNvPr id="12" name="TextBox 11">
                <a:extLst>
                  <a:ext uri="{FF2B5EF4-FFF2-40B4-BE49-F238E27FC236}">
                    <a16:creationId xmlns:a16="http://schemas.microsoft.com/office/drawing/2014/main" id="{AB7F4E9C-7904-D279-5F53-4D89B0F93438}"/>
                  </a:ext>
                </a:extLst>
              </p:cNvPr>
              <p:cNvSpPr txBox="1">
                <a:spLocks noRot="1" noChangeAspect="1" noMove="1" noResize="1" noEditPoints="1" noAdjustHandles="1" noChangeArrowheads="1" noChangeShapeType="1" noTextEdit="1"/>
              </p:cNvSpPr>
              <p:nvPr/>
            </p:nvSpPr>
            <p:spPr>
              <a:xfrm>
                <a:off x="565434" y="4667888"/>
                <a:ext cx="9142344" cy="461665"/>
              </a:xfrm>
              <a:prstGeom prst="rect">
                <a:avLst/>
              </a:prstGeom>
              <a:blipFill>
                <a:blip r:embed="rId7"/>
                <a:stretch>
                  <a:fillRect b="-1081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54263B7-8B47-4D4A-2CBE-CCF52FB3E343}"/>
              </a:ext>
            </a:extLst>
          </p:cNvPr>
          <p:cNvSpPr txBox="1"/>
          <p:nvPr/>
        </p:nvSpPr>
        <p:spPr>
          <a:xfrm>
            <a:off x="6732240" y="1975155"/>
            <a:ext cx="1512168" cy="338554"/>
          </a:xfrm>
          <a:prstGeom prst="rect">
            <a:avLst/>
          </a:prstGeom>
          <a:noFill/>
        </p:spPr>
        <p:txBody>
          <a:bodyPr wrap="square">
            <a:spAutoFit/>
          </a:bodyPr>
          <a:lstStyle/>
          <a:p>
            <a:r>
              <a:rPr lang="en-US" sz="1600" b="1" dirty="0">
                <a:solidFill>
                  <a:srgbClr val="FF0000"/>
                </a:solidFill>
              </a:rPr>
              <a:t>upper bound</a:t>
            </a:r>
          </a:p>
        </p:txBody>
      </p:sp>
      <p:cxnSp>
        <p:nvCxnSpPr>
          <p:cNvPr id="16" name="Straight Arrow Connector 15">
            <a:extLst>
              <a:ext uri="{FF2B5EF4-FFF2-40B4-BE49-F238E27FC236}">
                <a16:creationId xmlns:a16="http://schemas.microsoft.com/office/drawing/2014/main" id="{6FFBB752-E35C-E9E4-4CC2-DFEA41C7BACB}"/>
              </a:ext>
            </a:extLst>
          </p:cNvPr>
          <p:cNvCxnSpPr>
            <a:cxnSpLocks/>
            <a:stCxn id="14" idx="1"/>
          </p:cNvCxnSpPr>
          <p:nvPr/>
        </p:nvCxnSpPr>
        <p:spPr>
          <a:xfrm flipH="1" flipV="1">
            <a:off x="6444208" y="2074043"/>
            <a:ext cx="288032" cy="703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906CFD-A3B3-2264-ACC0-C8C59CDDD3D4}"/>
              </a:ext>
            </a:extLst>
          </p:cNvPr>
          <p:cNvSpPr txBox="1"/>
          <p:nvPr/>
        </p:nvSpPr>
        <p:spPr>
          <a:xfrm>
            <a:off x="6559107" y="2819744"/>
            <a:ext cx="2479951" cy="338554"/>
          </a:xfrm>
          <a:prstGeom prst="rect">
            <a:avLst/>
          </a:prstGeom>
          <a:noFill/>
        </p:spPr>
        <p:txBody>
          <a:bodyPr wrap="square">
            <a:spAutoFit/>
          </a:bodyPr>
          <a:lstStyle/>
          <a:p>
            <a:r>
              <a:rPr lang="en-US" altLang="zh-CN" sz="1600" dirty="0"/>
              <a:t>(somehow)</a:t>
            </a:r>
            <a:r>
              <a:rPr lang="zh-CN" altLang="en-US" sz="1600" dirty="0"/>
              <a:t> </a:t>
            </a:r>
            <a:r>
              <a:rPr lang="en-US" sz="1600" b="1" dirty="0">
                <a:solidFill>
                  <a:srgbClr val="FF0000"/>
                </a:solidFill>
              </a:rPr>
              <a:t>lower bound</a:t>
            </a:r>
          </a:p>
        </p:txBody>
      </p:sp>
      <p:cxnSp>
        <p:nvCxnSpPr>
          <p:cNvPr id="20" name="Straight Arrow Connector 19">
            <a:extLst>
              <a:ext uri="{FF2B5EF4-FFF2-40B4-BE49-F238E27FC236}">
                <a16:creationId xmlns:a16="http://schemas.microsoft.com/office/drawing/2014/main" id="{70C46AE5-909D-CA6D-E19B-FA3616DAB166}"/>
              </a:ext>
            </a:extLst>
          </p:cNvPr>
          <p:cNvCxnSpPr>
            <a:cxnSpLocks/>
            <a:stCxn id="19" idx="0"/>
          </p:cNvCxnSpPr>
          <p:nvPr/>
        </p:nvCxnSpPr>
        <p:spPr>
          <a:xfrm flipH="1" flipV="1">
            <a:off x="5724128" y="2283718"/>
            <a:ext cx="2074955" cy="5360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3A3531E-C274-0871-F1FE-6952BD1563D5}"/>
              </a:ext>
            </a:extLst>
          </p:cNvPr>
          <p:cNvPicPr>
            <a:picLocks noChangeAspect="1"/>
          </p:cNvPicPr>
          <p:nvPr/>
        </p:nvPicPr>
        <p:blipFill>
          <a:blip r:embed="rId8"/>
          <a:stretch>
            <a:fillRect/>
          </a:stretch>
        </p:blipFill>
        <p:spPr>
          <a:xfrm>
            <a:off x="6444208" y="3279326"/>
            <a:ext cx="2699792" cy="1593853"/>
          </a:xfrm>
          <a:prstGeom prst="rect">
            <a:avLst/>
          </a:prstGeom>
        </p:spPr>
      </p:pic>
    </p:spTree>
    <p:extLst>
      <p:ext uri="{BB962C8B-B14F-4D97-AF65-F5344CB8AC3E}">
        <p14:creationId xmlns:p14="http://schemas.microsoft.com/office/powerpoint/2010/main" val="453472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1EFB6F2B-F742-81A6-3653-140ABCB83677}"/>
                  </a:ext>
                </a:extLst>
              </p:cNvPr>
              <p:cNvSpPr txBox="1">
                <a:spLocks/>
              </p:cNvSpPr>
              <p:nvPr/>
            </p:nvSpPr>
            <p:spPr>
              <a:xfrm>
                <a:off x="565434" y="977561"/>
                <a:ext cx="8406530" cy="801316"/>
              </a:xfrm>
              <a:prstGeom prst="rect">
                <a:avLst/>
              </a:prstGeom>
            </p:spPr>
            <p:txBody>
              <a:bodyPr>
                <a:normAutofit fontScale="85000" lnSpcReduction="1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Results</a:t>
                </a:r>
                <a:r>
                  <a:rPr lang="en-US" altLang="zh-CN" sz="2000" i="1" dirty="0">
                    <a:latin typeface="Arial" panose="020B0604020202020204" pitchFamily="34" charset="0"/>
                    <a:cs typeface="Arial" panose="020B0604020202020204" pitchFamily="34" charset="0"/>
                  </a:rPr>
                  <a:t> </a:t>
                </a:r>
              </a:p>
              <a:p>
                <a:pPr>
                  <a:lnSpc>
                    <a:spcPct val="140000"/>
                  </a:lnSpc>
                </a:pPr>
                <a:r>
                  <a:rPr lang="en-US" altLang="zh-CN" sz="2000" b="1" dirty="0">
                    <a:latin typeface="Arial" panose="020B0604020202020204" pitchFamily="34" charset="0"/>
                    <a:cs typeface="Arial" panose="020B0604020202020204" pitchFamily="34" charset="0"/>
                  </a:rPr>
                  <a:t>1.</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Man</a:t>
                </a:r>
                <a:r>
                  <a:rPr lang="zh-CN" altLang="en-US" sz="2000" dirty="0">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Mine</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2.</a:t>
                </a:r>
                <a:r>
                  <a:rPr lang="zh-CN" altLang="en-US" sz="2000" b="1"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Opti+Mine</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Prompt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Modification</a:t>
                </a:r>
                <a:r>
                  <a:rPr lang="zh-CN" altLang="en-US" sz="2000" dirty="0">
                    <a:latin typeface="Arial" panose="020B0604020202020204" pitchFamily="34" charset="0"/>
                    <a:cs typeface="Arial" panose="020B0604020202020204" pitchFamily="34" charset="0"/>
                  </a:rPr>
                  <a:t> </a:t>
                </a:r>
                <a:endParaRPr lang="en-US" altLang="zh-CN" sz="2000" dirty="0">
                  <a:latin typeface="Arial" panose="020B0604020202020204" pitchFamily="34" charset="0"/>
                  <a:cs typeface="Arial" panose="020B0604020202020204" pitchFamily="34" charset="0"/>
                </a:endParaRPr>
              </a:p>
            </p:txBody>
          </p:sp>
        </mc:Choice>
        <mc:Fallback xmlns="">
          <p:sp>
            <p:nvSpPr>
              <p:cNvPr id="4" name="Text Placeholder 2">
                <a:extLst>
                  <a:ext uri="{FF2B5EF4-FFF2-40B4-BE49-F238E27FC236}">
                    <a16:creationId xmlns:a16="http://schemas.microsoft.com/office/drawing/2014/main" id="{1EFB6F2B-F742-81A6-3653-140ABCB83677}"/>
                  </a:ext>
                </a:extLst>
              </p:cNvPr>
              <p:cNvSpPr txBox="1">
                <a:spLocks noRot="1" noChangeAspect="1" noMove="1" noResize="1" noEditPoints="1" noAdjustHandles="1" noChangeArrowheads="1" noChangeShapeType="1" noTextEdit="1"/>
              </p:cNvSpPr>
              <p:nvPr/>
            </p:nvSpPr>
            <p:spPr>
              <a:xfrm>
                <a:off x="565434" y="977561"/>
                <a:ext cx="8406530" cy="801316"/>
              </a:xfrm>
              <a:prstGeom prst="rect">
                <a:avLst/>
              </a:prstGeom>
              <a:blipFill>
                <a:blip r:embed="rId4"/>
                <a:stretch>
                  <a:fillRect l="-754"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7F4E9C-7904-D279-5F53-4D89B0F93438}"/>
                  </a:ext>
                </a:extLst>
              </p:cNvPr>
              <p:cNvSpPr txBox="1"/>
              <p:nvPr/>
            </p:nvSpPr>
            <p:spPr>
              <a:xfrm>
                <a:off x="565434" y="4667888"/>
                <a:ext cx="9142344" cy="461665"/>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[1]</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b="1" dirty="0">
                    <a:latin typeface="+mn-lt"/>
                  </a:rPr>
                  <a:t>Man</a:t>
                </a:r>
                <a:r>
                  <a:rPr lang="zh-CN" altLang="en-US" sz="1200" dirty="0">
                    <a:latin typeface="+mn-lt"/>
                  </a:rPr>
                  <a:t> </a:t>
                </a:r>
                <a:r>
                  <a:rPr lang="en-US" altLang="zh-CN" sz="1200" dirty="0">
                    <a:latin typeface="+mn-lt"/>
                  </a:rPr>
                  <a:t>(baseline)</a:t>
                </a:r>
                <a:r>
                  <a:rPr lang="zh-CN" altLang="en-US" sz="1200" dirty="0">
                    <a:latin typeface="+mn-lt"/>
                  </a:rPr>
                  <a:t> </a:t>
                </a:r>
                <a14:m>
                  <m:oMath xmlns:m="http://schemas.openxmlformats.org/officeDocument/2006/math">
                    <m:r>
                      <a:rPr lang="zh-CN" altLang="en-US" sz="1200" i="1" smtClean="0">
                        <a:latin typeface="Cambria Math" panose="02040503050406030204" pitchFamily="18" charset="0"/>
                      </a:rPr>
                      <m:t>→</m:t>
                    </m:r>
                  </m:oMath>
                </a14:m>
                <a:r>
                  <a:rPr lang="zh-CN" altLang="en-US" sz="1200" dirty="0">
                    <a:latin typeface="+mn-lt"/>
                  </a:rPr>
                  <a:t> </a:t>
                </a:r>
                <a:r>
                  <a:rPr lang="en-US" altLang="zh-CN" sz="1200" dirty="0" err="1">
                    <a:latin typeface="+mn-lt"/>
                  </a:rPr>
                  <a:t>Petroni</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Language Models as Knowledge Bases?</a:t>
                </a:r>
                <a:r>
                  <a:rPr lang="en-US" altLang="zh-CN" sz="1200" dirty="0">
                    <a:latin typeface="+mn-lt"/>
                  </a:rPr>
                  <a:t>, In EMNLP’19.</a:t>
                </a:r>
              </a:p>
            </p:txBody>
          </p:sp>
        </mc:Choice>
        <mc:Fallback xmlns="">
          <p:sp>
            <p:nvSpPr>
              <p:cNvPr id="12" name="TextBox 11">
                <a:extLst>
                  <a:ext uri="{FF2B5EF4-FFF2-40B4-BE49-F238E27FC236}">
                    <a16:creationId xmlns:a16="http://schemas.microsoft.com/office/drawing/2014/main" id="{AB7F4E9C-7904-D279-5F53-4D89B0F93438}"/>
                  </a:ext>
                </a:extLst>
              </p:cNvPr>
              <p:cNvSpPr txBox="1">
                <a:spLocks noRot="1" noChangeAspect="1" noMove="1" noResize="1" noEditPoints="1" noAdjustHandles="1" noChangeArrowheads="1" noChangeShapeType="1" noTextEdit="1"/>
              </p:cNvSpPr>
              <p:nvPr/>
            </p:nvSpPr>
            <p:spPr>
              <a:xfrm>
                <a:off x="565434" y="4667888"/>
                <a:ext cx="9142344" cy="461665"/>
              </a:xfrm>
              <a:prstGeom prst="rect">
                <a:avLst/>
              </a:prstGeom>
              <a:blipFill>
                <a:blip r:embed="rId5"/>
                <a:stretch>
                  <a:fillRect b="-1081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E5EFD13-3FCD-00C8-6663-F34CB62DDC00}"/>
              </a:ext>
            </a:extLst>
          </p:cNvPr>
          <p:cNvPicPr>
            <a:picLocks noChangeAspect="1"/>
          </p:cNvPicPr>
          <p:nvPr/>
        </p:nvPicPr>
        <p:blipFill>
          <a:blip r:embed="rId6"/>
          <a:stretch>
            <a:fillRect/>
          </a:stretch>
        </p:blipFill>
        <p:spPr>
          <a:xfrm>
            <a:off x="611560" y="1714255"/>
            <a:ext cx="5182344" cy="2953633"/>
          </a:xfrm>
          <a:prstGeom prst="rect">
            <a:avLst/>
          </a:prstGeom>
        </p:spPr>
      </p:pic>
      <p:pic>
        <p:nvPicPr>
          <p:cNvPr id="5" name="Picture 4">
            <a:extLst>
              <a:ext uri="{FF2B5EF4-FFF2-40B4-BE49-F238E27FC236}">
                <a16:creationId xmlns:a16="http://schemas.microsoft.com/office/drawing/2014/main" id="{9ADA16E4-E218-9AFB-F08A-BE8D7175B31B}"/>
              </a:ext>
            </a:extLst>
          </p:cNvPr>
          <p:cNvPicPr>
            <a:picLocks noChangeAspect="1"/>
          </p:cNvPicPr>
          <p:nvPr/>
        </p:nvPicPr>
        <p:blipFill>
          <a:blip r:embed="rId7"/>
          <a:stretch>
            <a:fillRect/>
          </a:stretch>
        </p:blipFill>
        <p:spPr>
          <a:xfrm>
            <a:off x="5841948" y="2085216"/>
            <a:ext cx="3302052" cy="2211710"/>
          </a:xfrm>
          <a:prstGeom prst="rect">
            <a:avLst/>
          </a:prstGeom>
        </p:spPr>
      </p:pic>
    </p:spTree>
    <p:extLst>
      <p:ext uri="{BB962C8B-B14F-4D97-AF65-F5344CB8AC3E}">
        <p14:creationId xmlns:p14="http://schemas.microsoft.com/office/powerpoint/2010/main" val="41974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1</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Probing </a:t>
                </a:r>
                <a:r>
                  <a:rPr lang="en-US" altLang="zh-CN" sz="2800" i="1" dirty="0"/>
                  <a:t>vs.</a:t>
                </a:r>
                <a:r>
                  <a:rPr lang="en-US" altLang="zh-CN" sz="2800" dirty="0"/>
                  <a:t> 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1197627"/>
            <a:ext cx="8515350" cy="1249098"/>
          </a:xfrm>
        </p:spPr>
        <p:txBody>
          <a:bodyPr/>
          <a:lstStyle/>
          <a:p>
            <a:pPr lvl="1" eaLnBrk="1" hangingPunct="1">
              <a:lnSpc>
                <a:spcPct val="120000"/>
              </a:lnSpc>
              <a:buClr>
                <a:srgbClr val="CC0000"/>
              </a:buClr>
            </a:pPr>
            <a:r>
              <a:rPr lang="en-US" altLang="en-US" b="1" dirty="0"/>
              <a:t>Prompting</a:t>
            </a:r>
            <a:r>
              <a:rPr lang="en-US" altLang="zh-CN" dirty="0"/>
              <a:t>:</a:t>
            </a:r>
            <a:r>
              <a:rPr lang="zh-CN" altLang="en-US" dirty="0"/>
              <a:t>  </a:t>
            </a:r>
            <a:r>
              <a:rPr lang="en-US" altLang="zh-CN" dirty="0"/>
              <a:t>use natural language to </a:t>
            </a:r>
            <a:r>
              <a:rPr lang="en-US" altLang="zh-CN" b="1" dirty="0">
                <a:solidFill>
                  <a:srgbClr val="FF0000"/>
                </a:solidFill>
              </a:rPr>
              <a:t>query the LLMs</a:t>
            </a:r>
            <a:r>
              <a:rPr lang="zh-CN" altLang="en-US" b="1" dirty="0">
                <a:solidFill>
                  <a:srgbClr val="FF0000"/>
                </a:solidFill>
              </a:rPr>
              <a:t> </a:t>
            </a:r>
            <a:r>
              <a:rPr lang="en-HK" altLang="zh-CN" dirty="0"/>
              <a:t>with descriptions</a:t>
            </a:r>
            <a:r>
              <a:rPr lang="en-US" altLang="zh-CN" dirty="0"/>
              <a:t>,</a:t>
            </a:r>
            <a:r>
              <a:rPr lang="zh-CN" altLang="en-US" dirty="0"/>
              <a:t> </a:t>
            </a:r>
            <a:r>
              <a:rPr lang="en-HK" altLang="zh-CN" dirty="0"/>
              <a:t>instructions, goals, and examples</a:t>
            </a:r>
            <a:r>
              <a:rPr lang="en-US" altLang="zh-CN" dirty="0"/>
              <a:t>.</a:t>
            </a:r>
          </a:p>
          <a:p>
            <a:pPr lvl="1" eaLnBrk="1" hangingPunct="1">
              <a:lnSpc>
                <a:spcPct val="120000"/>
              </a:lnSpc>
              <a:buClr>
                <a:srgbClr val="CC0000"/>
              </a:buClr>
            </a:pPr>
            <a:r>
              <a:rPr lang="en-US" altLang="en-US" dirty="0"/>
              <a:t>The way we </a:t>
            </a:r>
            <a:r>
              <a:rPr lang="en-US" altLang="en-US" b="1" dirty="0">
                <a:solidFill>
                  <a:srgbClr val="FF0000"/>
                </a:solidFill>
              </a:rPr>
              <a:t>access</a:t>
            </a:r>
            <a:r>
              <a:rPr lang="en-US" altLang="en-US" dirty="0"/>
              <a:t> and </a:t>
            </a:r>
            <a:r>
              <a:rPr lang="en-US" altLang="en-US" b="1" dirty="0">
                <a:solidFill>
                  <a:srgbClr val="FF0000"/>
                </a:solidFill>
              </a:rPr>
              <a:t>interact</a:t>
            </a:r>
            <a:r>
              <a:rPr lang="en-US" altLang="en-US" dirty="0"/>
              <a:t> with a language model</a:t>
            </a:r>
            <a:r>
              <a:rPr lang="en-US" altLang="zh-CN" dirty="0"/>
              <a:t>.</a:t>
            </a:r>
            <a:endParaRPr lang="en-US" altLang="en-US" dirty="0"/>
          </a:p>
          <a:p>
            <a:pPr marL="342900" lvl="1" indent="0">
              <a:lnSpc>
                <a:spcPct val="120000"/>
              </a:lnSpc>
              <a:buClr>
                <a:srgbClr val="CC0000"/>
              </a:buClr>
              <a:buNone/>
            </a:pPr>
            <a:br>
              <a:rPr lang="en-US" altLang="en-US" dirty="0"/>
            </a:br>
            <a:br>
              <a:rPr lang="en-US" altLang="en-US" dirty="0"/>
            </a:br>
            <a:endParaRPr lang="en-US" altLang="en-US" dirty="0"/>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3" name="TextBox 2">
            <a:extLst>
              <a:ext uri="{FF2B5EF4-FFF2-40B4-BE49-F238E27FC236}">
                <a16:creationId xmlns:a16="http://schemas.microsoft.com/office/drawing/2014/main" id="{EF38E773-EF0C-1E1E-7754-193D6E954059}"/>
              </a:ext>
            </a:extLst>
          </p:cNvPr>
          <p:cNvSpPr txBox="1"/>
          <p:nvPr/>
        </p:nvSpPr>
        <p:spPr>
          <a:xfrm>
            <a:off x="568661" y="4835272"/>
            <a:ext cx="9142344" cy="276999"/>
          </a:xfrm>
          <a:prstGeom prst="rect">
            <a:avLst/>
          </a:prstGeom>
          <a:noFill/>
        </p:spPr>
        <p:txBody>
          <a:bodyPr wrap="square">
            <a:spAutoFit/>
          </a:bodyPr>
          <a:lstStyle/>
          <a:p>
            <a:r>
              <a:rPr lang="en-US" altLang="zh-CN" sz="1200" dirty="0">
                <a:latin typeface="+mn-lt"/>
              </a:rPr>
              <a:t>Image Credits:</a:t>
            </a:r>
            <a:r>
              <a:rPr lang="zh-CN" altLang="en-US" sz="1200" dirty="0">
                <a:latin typeface="+mn-lt"/>
              </a:rPr>
              <a:t> </a:t>
            </a:r>
            <a:r>
              <a:rPr lang="en-US" altLang="zh-CN" sz="1200" dirty="0">
                <a:latin typeface="+mn-lt"/>
              </a:rPr>
              <a:t>In the public domain.</a:t>
            </a:r>
          </a:p>
        </p:txBody>
      </p:sp>
      <p:pic>
        <p:nvPicPr>
          <p:cNvPr id="5" name="Picture 2" descr="In-Context Learning, In Context">
            <a:extLst>
              <a:ext uri="{FF2B5EF4-FFF2-40B4-BE49-F238E27FC236}">
                <a16:creationId xmlns:a16="http://schemas.microsoft.com/office/drawing/2014/main" id="{8DBCA19C-9403-1B75-465B-1DCF0374A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443552"/>
            <a:ext cx="3932700" cy="22417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F3E63BF-6F49-D827-A706-D2E521BBBBA5}"/>
              </a:ext>
            </a:extLst>
          </p:cNvPr>
          <p:cNvSpPr/>
          <p:nvPr/>
        </p:nvSpPr>
        <p:spPr>
          <a:xfrm>
            <a:off x="5436096" y="3175789"/>
            <a:ext cx="1368152" cy="1515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BBB84F-9C51-BFCA-C689-DE8113498583}"/>
              </a:ext>
            </a:extLst>
          </p:cNvPr>
          <p:cNvSpPr txBox="1"/>
          <p:nvPr/>
        </p:nvSpPr>
        <p:spPr>
          <a:xfrm>
            <a:off x="5148064" y="3210973"/>
            <a:ext cx="1290054" cy="338554"/>
          </a:xfrm>
          <a:prstGeom prst="rect">
            <a:avLst/>
          </a:prstGeom>
          <a:noFill/>
        </p:spPr>
        <p:txBody>
          <a:bodyPr wrap="square">
            <a:spAutoFit/>
          </a:bodyPr>
          <a:lstStyle/>
          <a:p>
            <a:r>
              <a:rPr lang="en-HK" altLang="zh-CN" sz="1600" dirty="0">
                <a:solidFill>
                  <a:srgbClr val="FF0000"/>
                </a:solidFill>
              </a:rPr>
              <a:t>instructions</a:t>
            </a:r>
            <a:endParaRPr lang="en-US" sz="1600" dirty="0">
              <a:solidFill>
                <a:srgbClr val="FF0000"/>
              </a:solidFill>
            </a:endParaRPr>
          </a:p>
        </p:txBody>
      </p:sp>
      <p:sp>
        <p:nvSpPr>
          <p:cNvPr id="10" name="TextBox 9">
            <a:extLst>
              <a:ext uri="{FF2B5EF4-FFF2-40B4-BE49-F238E27FC236}">
                <a16:creationId xmlns:a16="http://schemas.microsoft.com/office/drawing/2014/main" id="{6E15A224-A395-248A-3F9D-FA965748D499}"/>
              </a:ext>
            </a:extLst>
          </p:cNvPr>
          <p:cNvSpPr txBox="1"/>
          <p:nvPr/>
        </p:nvSpPr>
        <p:spPr>
          <a:xfrm>
            <a:off x="5673146" y="3764191"/>
            <a:ext cx="1080120" cy="338554"/>
          </a:xfrm>
          <a:prstGeom prst="rect">
            <a:avLst/>
          </a:prstGeom>
          <a:noFill/>
        </p:spPr>
        <p:txBody>
          <a:bodyPr wrap="square">
            <a:spAutoFit/>
          </a:bodyPr>
          <a:lstStyle/>
          <a:p>
            <a:r>
              <a:rPr lang="en-HK" altLang="zh-CN" sz="1600" dirty="0">
                <a:solidFill>
                  <a:srgbClr val="FF0000"/>
                </a:solidFill>
              </a:rPr>
              <a:t>examples</a:t>
            </a:r>
            <a:endParaRPr lang="en-US" sz="1600" dirty="0">
              <a:solidFill>
                <a:srgbClr val="FF0000"/>
              </a:solidFill>
            </a:endParaRPr>
          </a:p>
        </p:txBody>
      </p:sp>
      <p:sp>
        <p:nvSpPr>
          <p:cNvPr id="11" name="Right Brace 10">
            <a:extLst>
              <a:ext uri="{FF2B5EF4-FFF2-40B4-BE49-F238E27FC236}">
                <a16:creationId xmlns:a16="http://schemas.microsoft.com/office/drawing/2014/main" id="{34F1F33F-AD8C-F963-A8B1-62C5355AB16D}"/>
              </a:ext>
            </a:extLst>
          </p:cNvPr>
          <p:cNvSpPr/>
          <p:nvPr/>
        </p:nvSpPr>
        <p:spPr>
          <a:xfrm>
            <a:off x="5220072" y="3583842"/>
            <a:ext cx="432048" cy="733106"/>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AC437C1-9BC5-AA84-9586-F16B66299A69}"/>
              </a:ext>
            </a:extLst>
          </p:cNvPr>
          <p:cNvSpPr txBox="1"/>
          <p:nvPr/>
        </p:nvSpPr>
        <p:spPr>
          <a:xfrm>
            <a:off x="5382889" y="4216023"/>
            <a:ext cx="720080" cy="338554"/>
          </a:xfrm>
          <a:prstGeom prst="rect">
            <a:avLst/>
          </a:prstGeom>
          <a:noFill/>
        </p:spPr>
        <p:txBody>
          <a:bodyPr wrap="square">
            <a:spAutoFit/>
          </a:bodyPr>
          <a:lstStyle/>
          <a:p>
            <a:r>
              <a:rPr lang="en-HK" altLang="zh-CN" sz="1600" dirty="0">
                <a:solidFill>
                  <a:srgbClr val="FF0000"/>
                </a:solidFill>
              </a:rPr>
              <a:t>goals</a:t>
            </a:r>
            <a:endParaRPr lang="en-US" sz="1600" dirty="0">
              <a:solidFill>
                <a:srgbClr val="FF0000"/>
              </a:solidFill>
            </a:endParaRPr>
          </a:p>
        </p:txBody>
      </p:sp>
    </p:spTree>
    <p:extLst>
      <p:ext uri="{BB962C8B-B14F-4D97-AF65-F5344CB8AC3E}">
        <p14:creationId xmlns:p14="http://schemas.microsoft.com/office/powerpoint/2010/main" val="2951554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7F4E9C-7904-D279-5F53-4D89B0F93438}"/>
                  </a:ext>
                </a:extLst>
              </p:cNvPr>
              <p:cNvSpPr txBox="1"/>
              <p:nvPr/>
            </p:nvSpPr>
            <p:spPr>
              <a:xfrm>
                <a:off x="33354" y="4408290"/>
                <a:ext cx="5908899" cy="646331"/>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b="1" dirty="0">
                    <a:latin typeface="+mn-lt"/>
                  </a:rPr>
                  <a:t>Man</a:t>
                </a:r>
                <a:r>
                  <a:rPr lang="zh-CN" altLang="en-US" sz="1200" dirty="0">
                    <a:latin typeface="+mn-lt"/>
                  </a:rPr>
                  <a:t> </a:t>
                </a:r>
                <a:r>
                  <a:rPr lang="en-US" altLang="zh-CN" sz="1200" dirty="0">
                    <a:latin typeface="+mn-lt"/>
                  </a:rPr>
                  <a:t>(baseline)</a:t>
                </a:r>
                <a:r>
                  <a:rPr lang="zh-CN" altLang="en-US" sz="1200" dirty="0">
                    <a:latin typeface="+mn-lt"/>
                  </a:rPr>
                  <a:t> </a:t>
                </a:r>
                <a14:m>
                  <m:oMath xmlns:m="http://schemas.openxmlformats.org/officeDocument/2006/math">
                    <m:r>
                      <a:rPr lang="zh-CN" altLang="en-US" sz="1200" i="1" smtClean="0">
                        <a:latin typeface="Cambria Math" panose="02040503050406030204" pitchFamily="18" charset="0"/>
                      </a:rPr>
                      <m:t>→</m:t>
                    </m:r>
                  </m:oMath>
                </a14:m>
                <a:r>
                  <a:rPr lang="zh-CN" altLang="en-US" sz="1200" dirty="0">
                    <a:latin typeface="+mn-lt"/>
                  </a:rPr>
                  <a:t> </a:t>
                </a:r>
                <a:r>
                  <a:rPr lang="en-US" altLang="zh-CN" sz="1200" dirty="0" err="1">
                    <a:latin typeface="+mn-lt"/>
                  </a:rPr>
                  <a:t>Petroni</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Language Models as Knowledge Bases?</a:t>
                </a:r>
                <a:r>
                  <a:rPr lang="en-US" altLang="zh-CN" sz="1200" dirty="0">
                    <a:latin typeface="+mn-lt"/>
                  </a:rPr>
                  <a:t>, In EMNLP’19.</a:t>
                </a:r>
              </a:p>
            </p:txBody>
          </p:sp>
        </mc:Choice>
        <mc:Fallback xmlns="">
          <p:sp>
            <p:nvSpPr>
              <p:cNvPr id="12" name="TextBox 11">
                <a:extLst>
                  <a:ext uri="{FF2B5EF4-FFF2-40B4-BE49-F238E27FC236}">
                    <a16:creationId xmlns:a16="http://schemas.microsoft.com/office/drawing/2014/main" id="{AB7F4E9C-7904-D279-5F53-4D89B0F93438}"/>
                  </a:ext>
                </a:extLst>
              </p:cNvPr>
              <p:cNvSpPr txBox="1">
                <a:spLocks noRot="1" noChangeAspect="1" noMove="1" noResize="1" noEditPoints="1" noAdjustHandles="1" noChangeArrowheads="1" noChangeShapeType="1" noTextEdit="1"/>
              </p:cNvSpPr>
              <p:nvPr/>
            </p:nvSpPr>
            <p:spPr>
              <a:xfrm>
                <a:off x="33354" y="4408290"/>
                <a:ext cx="5908899" cy="646331"/>
              </a:xfrm>
              <a:prstGeom prst="rect">
                <a:avLst/>
              </a:prstGeom>
              <a:blipFill>
                <a:blip r:embed="rId4"/>
                <a:stretch>
                  <a:fillRect b="-588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E5EFD13-3FCD-00C8-6663-F34CB62DDC00}"/>
              </a:ext>
            </a:extLst>
          </p:cNvPr>
          <p:cNvPicPr>
            <a:picLocks noChangeAspect="1"/>
          </p:cNvPicPr>
          <p:nvPr/>
        </p:nvPicPr>
        <p:blipFill>
          <a:blip r:embed="rId5"/>
          <a:stretch>
            <a:fillRect/>
          </a:stretch>
        </p:blipFill>
        <p:spPr>
          <a:xfrm>
            <a:off x="34641" y="1311774"/>
            <a:ext cx="5179479" cy="2952000"/>
          </a:xfrm>
          <a:prstGeom prst="rect">
            <a:avLst/>
          </a:prstGeom>
        </p:spPr>
      </p:pic>
      <p:pic>
        <p:nvPicPr>
          <p:cNvPr id="7" name="Picture 6">
            <a:extLst>
              <a:ext uri="{FF2B5EF4-FFF2-40B4-BE49-F238E27FC236}">
                <a16:creationId xmlns:a16="http://schemas.microsoft.com/office/drawing/2014/main" id="{A6BE6ABB-B633-4162-328C-6D4E375A4668}"/>
              </a:ext>
            </a:extLst>
          </p:cNvPr>
          <p:cNvPicPr>
            <a:picLocks noChangeAspect="1"/>
          </p:cNvPicPr>
          <p:nvPr/>
        </p:nvPicPr>
        <p:blipFill>
          <a:blip r:embed="rId6"/>
          <a:stretch>
            <a:fillRect/>
          </a:stretch>
        </p:blipFill>
        <p:spPr>
          <a:xfrm>
            <a:off x="5214120" y="1198199"/>
            <a:ext cx="3993209" cy="295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569824-6379-502B-DC6F-67E0E02FCB36}"/>
                  </a:ext>
                </a:extLst>
              </p:cNvPr>
              <p:cNvSpPr txBox="1"/>
              <p:nvPr/>
            </p:nvSpPr>
            <p:spPr>
              <a:xfrm>
                <a:off x="4959393" y="4235096"/>
                <a:ext cx="4184607"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rPr>
                        <m:t>Div</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𝑟</m:t>
                              </m:r>
                              <m:r>
                                <a:rPr lang="en-US" altLang="zh-CN" sz="1400" b="0" i="1" smtClean="0">
                                  <a:latin typeface="Cambria Math" panose="02040503050406030204" pitchFamily="18" charset="0"/>
                                </a:rPr>
                                <m:t>,</m:t>
                              </m:r>
                              <m:r>
                                <a:rPr lang="en-US" altLang="zh-CN" sz="1400" i="1">
                                  <a:latin typeface="Cambria Math" panose="02040503050406030204" pitchFamily="18" charset="0"/>
                                </a:rPr>
                                <m:t>𝑖</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𝑟</m:t>
                              </m:r>
                              <m:r>
                                <a:rPr lang="en-US" altLang="zh-CN" sz="1400" b="0" i="1" smtClean="0">
                                  <a:latin typeface="Cambria Math" panose="02040503050406030204" pitchFamily="18" charset="0"/>
                                </a:rPr>
                                <m:t>,</m:t>
                              </m:r>
                              <m:r>
                                <a:rPr lang="en-US" altLang="zh-CN" sz="1400" i="1">
                                  <a:latin typeface="Cambria Math" panose="02040503050406030204" pitchFamily="18" charset="0"/>
                                </a:rPr>
                                <m:t>𝑗</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0" i="1" smtClean="0">
                                  <a:latin typeface="Cambria Math" panose="02040503050406030204" pitchFamily="18" charset="0"/>
                                </a:rPr>
                                <m:t>&lt;</m:t>
                              </m:r>
                              <m:r>
                                <a:rPr lang="en-US" altLang="zh-CN" sz="1400" i="1">
                                  <a:latin typeface="Cambria Math" panose="02040503050406030204" pitchFamily="18" charset="0"/>
                                </a:rPr>
                                <m:t>𝑥</m:t>
                              </m:r>
                              <m:r>
                                <a:rPr lang="en-US" altLang="zh-CN" sz="1400" b="0" i="1" smtClean="0">
                                  <a:latin typeface="Cambria Math" panose="02040503050406030204" pitchFamily="18" charset="0"/>
                                </a:rPr>
                                <m:t>,</m:t>
                              </m:r>
                              <m:r>
                                <a:rPr lang="en-US" altLang="zh-CN" sz="1400" i="1">
                                  <a:latin typeface="Cambria Math" panose="02040503050406030204" pitchFamily="18" charset="0"/>
                                </a:rPr>
                                <m:t>𝑦</m:t>
                              </m:r>
                              <m:r>
                                <a:rPr lang="en-US" altLang="zh-CN" sz="1400" b="0" i="1" smtClean="0">
                                  <a:latin typeface="Cambria Math" panose="02040503050406030204" pitchFamily="18" charset="0"/>
                                </a:rPr>
                                <m:t>&gt;</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ℛ</m:t>
                              </m:r>
                            </m:sub>
                            <m:sup/>
                            <m:e>
                              <m:r>
                                <a:rPr lang="en-US" altLang="zh-CN" sz="1400" b="0" i="1" smtClean="0">
                                  <a:latin typeface="Cambria Math" panose="02040503050406030204" pitchFamily="18" charset="0"/>
                                  <a:ea typeface="Cambria Math" panose="02040503050406030204" pitchFamily="18" charset="0"/>
                                </a:rPr>
                                <m:t>𝛿</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𝐶</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𝑦</m:t>
                              </m:r>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𝑡</m:t>
                                  </m:r>
                                </m:e>
                                <m:sub>
                                  <m:r>
                                    <a:rPr lang="en-US" altLang="zh-CN" sz="1400" i="1">
                                      <a:latin typeface="Cambria Math" panose="02040503050406030204" pitchFamily="18" charset="0"/>
                                      <a:ea typeface="Cambria Math" panose="02040503050406030204" pitchFamily="18" charset="0"/>
                                    </a:rPr>
                                    <m:t>𝑟</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𝐶</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𝑦</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𝑡</m:t>
                                  </m:r>
                                </m:e>
                                <m:sub>
                                  <m:r>
                                    <a:rPr lang="en-US" altLang="zh-CN" sz="1400" i="1" smtClean="0">
                                      <a:latin typeface="Cambria Math" panose="02040503050406030204" pitchFamily="18" charset="0"/>
                                      <a:ea typeface="Cambria Math" panose="02040503050406030204" pitchFamily="18" charset="0"/>
                                    </a:rPr>
                                    <m:t>𝑟</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𝑗</m:t>
                                  </m:r>
                                </m:sub>
                              </m:sSub>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m:t>
                              </m:r>
                            </m:e>
                          </m:nary>
                        </m:num>
                        <m:den>
                          <m:r>
                            <a:rPr lang="en-US" altLang="zh-CN" sz="1400" b="0" i="1" smtClean="0">
                              <a:latin typeface="Cambria Math" panose="02040503050406030204" pitchFamily="18" charset="0"/>
                            </a:rPr>
                            <m:t>|</m:t>
                          </m:r>
                          <m:r>
                            <m:rPr>
                              <m:brk m:alnAt="9"/>
                            </m:rPr>
                            <a:rPr lang="en-US" altLang="zh-CN" sz="1400" i="1">
                              <a:latin typeface="Cambria Math" panose="02040503050406030204" pitchFamily="18" charset="0"/>
                              <a:ea typeface="Cambria Math" panose="02040503050406030204" pitchFamily="18" charset="0"/>
                            </a:rPr>
                            <m:t>ℛ</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oMath>
                  </m:oMathPara>
                </a14:m>
                <a:endParaRPr lang="en-US" sz="1400" dirty="0"/>
              </a:p>
            </p:txBody>
          </p:sp>
        </mc:Choice>
        <mc:Fallback xmlns="">
          <p:sp>
            <p:nvSpPr>
              <p:cNvPr id="8" name="TextBox 7">
                <a:extLst>
                  <a:ext uri="{FF2B5EF4-FFF2-40B4-BE49-F238E27FC236}">
                    <a16:creationId xmlns:a16="http://schemas.microsoft.com/office/drawing/2014/main" id="{E1569824-6379-502B-DC6F-67E0E02FCB36}"/>
                  </a:ext>
                </a:extLst>
              </p:cNvPr>
              <p:cNvSpPr txBox="1">
                <a:spLocks noRot="1" noChangeAspect="1" noMove="1" noResize="1" noEditPoints="1" noAdjustHandles="1" noChangeArrowheads="1" noChangeShapeType="1" noTextEdit="1"/>
              </p:cNvSpPr>
              <p:nvPr/>
            </p:nvSpPr>
            <p:spPr>
              <a:xfrm>
                <a:off x="4959393" y="4235096"/>
                <a:ext cx="4184607" cy="464486"/>
              </a:xfrm>
              <a:prstGeom prst="rect">
                <a:avLst/>
              </a:prstGeom>
              <a:blipFill>
                <a:blip r:embed="rId7"/>
                <a:stretch>
                  <a:fillRect l="-303" t="-78947" b="-631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06E8E06-0EF7-F3E9-FDB5-2014E3E898F6}"/>
              </a:ext>
            </a:extLst>
          </p:cNvPr>
          <p:cNvSpPr txBox="1"/>
          <p:nvPr/>
        </p:nvSpPr>
        <p:spPr>
          <a:xfrm>
            <a:off x="8455361" y="2787774"/>
            <a:ext cx="1512168" cy="338554"/>
          </a:xfrm>
          <a:prstGeom prst="rect">
            <a:avLst/>
          </a:prstGeom>
          <a:noFill/>
        </p:spPr>
        <p:txBody>
          <a:bodyPr wrap="square">
            <a:spAutoFit/>
          </a:bodyPr>
          <a:lstStyle/>
          <a:p>
            <a:r>
              <a:rPr lang="en-US" sz="1600" b="1" dirty="0"/>
              <a:t>mean</a:t>
            </a:r>
          </a:p>
        </p:txBody>
      </p:sp>
      <p:sp>
        <p:nvSpPr>
          <p:cNvPr id="10" name="TextBox 9">
            <a:extLst>
              <a:ext uri="{FF2B5EF4-FFF2-40B4-BE49-F238E27FC236}">
                <a16:creationId xmlns:a16="http://schemas.microsoft.com/office/drawing/2014/main" id="{3DFB0032-1C5C-E37B-BF78-DE6BAAD1AAAA}"/>
              </a:ext>
            </a:extLst>
          </p:cNvPr>
          <p:cNvSpPr txBox="1"/>
          <p:nvPr/>
        </p:nvSpPr>
        <p:spPr>
          <a:xfrm>
            <a:off x="8359315" y="3215471"/>
            <a:ext cx="1512168" cy="338554"/>
          </a:xfrm>
          <a:prstGeom prst="rect">
            <a:avLst/>
          </a:prstGeom>
          <a:noFill/>
        </p:spPr>
        <p:txBody>
          <a:bodyPr wrap="square">
            <a:spAutoFit/>
          </a:bodyPr>
          <a:lstStyle/>
          <a:p>
            <a:r>
              <a:rPr lang="en-US" sz="1600" b="1" dirty="0"/>
              <a:t>median</a:t>
            </a:r>
          </a:p>
        </p:txBody>
      </p:sp>
    </p:spTree>
    <p:extLst>
      <p:ext uri="{BB962C8B-B14F-4D97-AF65-F5344CB8AC3E}">
        <p14:creationId xmlns:p14="http://schemas.microsoft.com/office/powerpoint/2010/main" val="979603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5" name="Text Placeholder 2">
            <a:extLst>
              <a:ext uri="{FF2B5EF4-FFF2-40B4-BE49-F238E27FC236}">
                <a16:creationId xmlns:a16="http://schemas.microsoft.com/office/drawing/2014/main" id="{7BD2F670-FDA2-76D5-2F2E-A820165C0B2A}"/>
              </a:ext>
            </a:extLst>
          </p:cNvPr>
          <p:cNvSpPr txBox="1">
            <a:spLocks/>
          </p:cNvSpPr>
          <p:nvPr/>
        </p:nvSpPr>
        <p:spPr>
          <a:xfrm>
            <a:off x="564732" y="1181168"/>
            <a:ext cx="8406530" cy="2714809"/>
          </a:xfrm>
          <a:prstGeom prst="rect">
            <a:avLst/>
          </a:prstGeom>
        </p:spPr>
        <p:txBody>
          <a:bodyPr>
            <a:normAutofit fontScale="92500" lnSpcReduction="2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Limitations</a:t>
            </a:r>
          </a:p>
          <a:p>
            <a:pPr marL="342900" indent="-342900">
              <a:lnSpc>
                <a:spcPct val="140000"/>
              </a:lnSpc>
              <a:buFont typeface="Arial" panose="020B0604020202020204" pitchFamily="34" charset="0"/>
              <a:buChar char="•"/>
            </a:pPr>
            <a:r>
              <a:rPr lang="en-US" altLang="zh-CN" sz="2000" b="1" i="1" dirty="0">
                <a:latin typeface="Arial" panose="020B0604020202020204" pitchFamily="34" charset="0"/>
                <a:cs typeface="Arial" panose="020B0604020202020204" pitchFamily="34" charset="0"/>
              </a:rPr>
              <a:t>Scenarios</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dirty="0">
                <a:latin typeface="Arial" panose="020B0604020202020204" pitchFamily="34" charset="0"/>
                <a:cs typeface="Arial" panose="020B0604020202020204" pitchFamily="34" charset="0"/>
              </a:rPr>
              <a:t>factual knowledge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extraction in the form of </a:t>
            </a:r>
            <a:r>
              <a:rPr lang="en-US" altLang="zh-CN" sz="2000" b="1" dirty="0">
                <a:solidFill>
                  <a:srgbClr val="FF0000"/>
                </a:solidFill>
                <a:latin typeface="Arial" panose="020B0604020202020204" pitchFamily="34" charset="0"/>
                <a:cs typeface="Arial" panose="020B0604020202020204" pitchFamily="34" charset="0"/>
              </a:rPr>
              <a:t>relation triples</a:t>
            </a:r>
          </a:p>
          <a:p>
            <a:pPr marL="342900" indent="-342900">
              <a:lnSpc>
                <a:spcPct val="140000"/>
              </a:lnSpc>
              <a:buFont typeface="Arial" panose="020B0604020202020204" pitchFamily="34" charset="0"/>
              <a:buChar char="•"/>
            </a:pPr>
            <a:r>
              <a:rPr lang="en-US" altLang="zh-CN" sz="2000" b="1" i="1" dirty="0">
                <a:latin typeface="Arial" panose="020B0604020202020204" pitchFamily="34" charset="0"/>
                <a:cs typeface="Arial" panose="020B0604020202020204" pitchFamily="34" charset="0"/>
              </a:rPr>
              <a:t>Scenarios</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limited by</a:t>
            </a:r>
            <a:r>
              <a:rPr lang="zh-CN" altLang="en-US" sz="2000" dirty="0">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relation</a:t>
            </a:r>
            <a:r>
              <a:rPr lang="zh-CN" altLang="en-US" sz="2000" b="1" dirty="0">
                <a:solidFill>
                  <a:srgbClr val="FF0000"/>
                </a:solidFill>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types</a:t>
            </a:r>
          </a:p>
          <a:p>
            <a:pPr marL="342900" indent="-342900">
              <a:lnSpc>
                <a:spcPct val="140000"/>
              </a:lnSpc>
              <a:buClr>
                <a:schemeClr val="tx1"/>
              </a:buClr>
              <a:buFont typeface="Arial" panose="020B0604020202020204" pitchFamily="34" charset="0"/>
              <a:buChar char="•"/>
            </a:pPr>
            <a:r>
              <a:rPr lang="en-US" altLang="zh-CN" sz="2000" b="1" i="1" strike="sngStrike" dirty="0">
                <a:latin typeface="Arial" panose="020B0604020202020204" pitchFamily="34" charset="0"/>
                <a:cs typeface="Arial" panose="020B0604020202020204" pitchFamily="34" charset="0"/>
              </a:rPr>
              <a:t>Manual</a:t>
            </a:r>
            <a:r>
              <a:rPr lang="zh-CN" altLang="en-US" sz="2000" b="1" i="1" strike="sngStrike" dirty="0">
                <a:latin typeface="Arial" panose="020B0604020202020204" pitchFamily="34" charset="0"/>
                <a:cs typeface="Arial" panose="020B0604020202020204" pitchFamily="34" charset="0"/>
              </a:rPr>
              <a:t> </a:t>
            </a:r>
            <a:r>
              <a:rPr lang="en-US" altLang="zh-CN" sz="2000" b="1" i="1" strike="sngStrike" dirty="0">
                <a:latin typeface="Arial" panose="020B0604020202020204" pitchFamily="34" charset="0"/>
                <a:cs typeface="Arial" panose="020B0604020202020204" pitchFamily="34" charset="0"/>
              </a:rPr>
              <a:t>Effort</a:t>
            </a:r>
            <a:r>
              <a:rPr lang="en-US" altLang="zh-CN" sz="2000" strike="sngStrike" dirty="0">
                <a:latin typeface="Arial" panose="020B0604020202020204" pitchFamily="34" charset="0"/>
                <a:cs typeface="Arial" panose="020B0604020202020204" pitchFamily="34" charset="0"/>
              </a:rPr>
              <a:t>:</a:t>
            </a:r>
            <a:r>
              <a:rPr lang="zh-CN" altLang="en-US" sz="2000" strike="sngStrike" dirty="0">
                <a:latin typeface="Arial" panose="020B0604020202020204" pitchFamily="34" charset="0"/>
                <a:cs typeface="Arial" panose="020B0604020202020204" pitchFamily="34" charset="0"/>
              </a:rPr>
              <a:t> </a:t>
            </a:r>
            <a:r>
              <a:rPr lang="en-US" altLang="zh-CN" sz="2000" b="1" strike="sngStrike" dirty="0">
                <a:solidFill>
                  <a:srgbClr val="FF0000"/>
                </a:solidFill>
                <a:latin typeface="Arial" panose="020B0604020202020204" pitchFamily="34" charset="0"/>
                <a:cs typeface="Arial" panose="020B0604020202020204" pitchFamily="34" charset="0"/>
              </a:rPr>
              <a:t>Manually select </a:t>
            </a:r>
            <a:r>
              <a:rPr lang="en-US" altLang="zh-CN" sz="2000" strike="sngStrike" dirty="0">
                <a:latin typeface="Arial" panose="020B0604020202020204" pitchFamily="34" charset="0"/>
                <a:cs typeface="Arial" panose="020B0604020202020204" pitchFamily="34" charset="0"/>
              </a:rPr>
              <a:t>a prompt from the mined set</a:t>
            </a:r>
          </a:p>
          <a:p>
            <a:pPr marL="342900" indent="-342900">
              <a:lnSpc>
                <a:spcPct val="140000"/>
              </a:lnSpc>
              <a:buFont typeface="Arial" panose="020B0604020202020204" pitchFamily="34" charset="0"/>
              <a:buChar char="•"/>
            </a:pPr>
            <a:r>
              <a:rPr lang="en-US" altLang="zh-CN" sz="2000" b="1" i="1" dirty="0">
                <a:latin typeface="Arial" panose="020B0604020202020204" pitchFamily="34" charset="0"/>
                <a:cs typeface="Arial" panose="020B0604020202020204" pitchFamily="34" charset="0"/>
              </a:rPr>
              <a:t>Prediction</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b="1" dirty="0">
                <a:solidFill>
                  <a:srgbClr val="FF0000"/>
                </a:solidFill>
                <a:latin typeface="Arial" panose="020B0604020202020204" pitchFamily="34" charset="0"/>
                <a:cs typeface="Arial" panose="020B0604020202020204" pitchFamily="34" charset="0"/>
              </a:rPr>
              <a:t>single-token object</a:t>
            </a:r>
          </a:p>
          <a:p>
            <a:pPr marL="342900" indent="-342900">
              <a:lnSpc>
                <a:spcPct val="140000"/>
              </a:lnSpc>
              <a:buFont typeface="Arial" panose="020B0604020202020204" pitchFamily="34" charset="0"/>
              <a:buChar char="•"/>
            </a:pPr>
            <a:r>
              <a:rPr lang="en-US" altLang="zh-CN" sz="2000" b="1" i="1" dirty="0">
                <a:latin typeface="Arial" panose="020B0604020202020204" pitchFamily="34" charset="0"/>
                <a:cs typeface="Arial" panose="020B0604020202020204" pitchFamily="34" charset="0"/>
              </a:rPr>
              <a:t>Generation</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Current mining-based generation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 limited to </a:t>
            </a:r>
            <a:r>
              <a:rPr lang="en-US" altLang="zh-CN" sz="2000" b="1" dirty="0">
                <a:solidFill>
                  <a:srgbClr val="FF0000"/>
                </a:solidFill>
                <a:latin typeface="Arial" panose="020B0604020202020204" pitchFamily="34" charset="0"/>
                <a:cs typeface="Arial" panose="020B0604020202020204" pitchFamily="34" charset="0"/>
              </a:rPr>
              <a:t>Wikipedia</a:t>
            </a:r>
          </a:p>
          <a:p>
            <a:pPr marL="342900" indent="-342900">
              <a:lnSpc>
                <a:spcPct val="140000"/>
              </a:lnSpc>
              <a:buFont typeface="Arial" panose="020B0604020202020204" pitchFamily="34" charset="0"/>
              <a:buChar char="•"/>
            </a:pPr>
            <a:r>
              <a:rPr lang="en-US" altLang="zh-CN" sz="2000" b="1" i="1" dirty="0">
                <a:latin typeface="Arial" panose="020B0604020202020204" pitchFamily="34" charset="0"/>
                <a:cs typeface="Arial" panose="020B0604020202020204" pitchFamily="34" charset="0"/>
              </a:rPr>
              <a:t>Technical details </a:t>
            </a:r>
            <a:r>
              <a:rPr lang="en-US" altLang="zh-CN" sz="2000" dirty="0">
                <a:latin typeface="Arial" panose="020B0604020202020204" pitchFamily="34" charset="0"/>
                <a:cs typeface="Arial" panose="020B0604020202020204" pitchFamily="34" charset="0"/>
              </a:rPr>
              <a:t>are not revealed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 open-sourced, unfortunately.</a:t>
            </a:r>
          </a:p>
          <a:p>
            <a:pPr marL="342900" indent="-342900">
              <a:lnSpc>
                <a:spcPct val="140000"/>
              </a:lnSpc>
              <a:buFont typeface="Arial" panose="020B0604020202020204" pitchFamily="34" charset="0"/>
              <a:buChar char="•"/>
            </a:pPr>
            <a:endParaRPr lang="en-US" altLang="zh-CN" sz="2000" b="1"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sp>
        <p:nvSpPr>
          <p:cNvPr id="9" name="TextBox 8">
            <a:extLst>
              <a:ext uri="{FF2B5EF4-FFF2-40B4-BE49-F238E27FC236}">
                <a16:creationId xmlns:a16="http://schemas.microsoft.com/office/drawing/2014/main" id="{2ADED631-B11A-7C94-15E4-10FEECDCD203}"/>
              </a:ext>
            </a:extLst>
          </p:cNvPr>
          <p:cNvSpPr txBox="1"/>
          <p:nvPr/>
        </p:nvSpPr>
        <p:spPr>
          <a:xfrm>
            <a:off x="564732" y="4783574"/>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endParaRPr lang="en-HK" altLang="zh-CN" sz="1200" dirty="0">
              <a:latin typeface="+mn-lt"/>
            </a:endParaRPr>
          </a:p>
        </p:txBody>
      </p:sp>
      <p:sp>
        <p:nvSpPr>
          <p:cNvPr id="10" name="Text Placeholder 2">
            <a:extLst>
              <a:ext uri="{FF2B5EF4-FFF2-40B4-BE49-F238E27FC236}">
                <a16:creationId xmlns:a16="http://schemas.microsoft.com/office/drawing/2014/main" id="{2D651D91-2A4D-52E1-99DF-6B68C65F35E1}"/>
              </a:ext>
            </a:extLst>
          </p:cNvPr>
          <p:cNvSpPr txBox="1">
            <a:spLocks/>
          </p:cNvSpPr>
          <p:nvPr/>
        </p:nvSpPr>
        <p:spPr>
          <a:xfrm>
            <a:off x="564732" y="3736944"/>
            <a:ext cx="8687788" cy="1383496"/>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Dataset</a:t>
            </a:r>
            <a:r>
              <a:rPr lang="zh-CN" altLang="en-US" sz="2000" b="1" i="1" dirty="0">
                <a:latin typeface="Arial" panose="020B0604020202020204" pitchFamily="34" charset="0"/>
                <a:cs typeface="Arial" panose="020B0604020202020204" pitchFamily="34" charset="0"/>
              </a:rPr>
              <a:t> </a:t>
            </a:r>
            <a:r>
              <a:rPr lang="en-US" altLang="zh-CN" sz="2000" b="1" i="1" dirty="0">
                <a:latin typeface="Arial" panose="020B0604020202020204" pitchFamily="34" charset="0"/>
                <a:cs typeface="Arial" panose="020B0604020202020204" pitchFamily="34" charset="0"/>
              </a:rPr>
              <a:t>for Mining</a:t>
            </a:r>
          </a:p>
          <a:p>
            <a:pPr marL="342900" indent="-342900">
              <a:lnSpc>
                <a:spcPct val="140000"/>
              </a:lnSpc>
              <a:buFont typeface="Arial" panose="020B0604020202020204" pitchFamily="34" charset="0"/>
              <a:buChar char="•"/>
            </a:pPr>
            <a:r>
              <a:rPr lang="en-US" altLang="zh-CN" sz="1700" b="1" dirty="0">
                <a:latin typeface="Arial" panose="020B0604020202020204" pitchFamily="34" charset="0"/>
                <a:cs typeface="Arial" panose="020B0604020202020204" pitchFamily="34" charset="0"/>
                <a:hlinkClick r:id="rId4"/>
              </a:rPr>
              <a:t>Wiki-ZSL (Wiki Zero-Shot Learning) dataset</a:t>
            </a:r>
            <a:r>
              <a:rPr lang="en-US" altLang="zh-CN" sz="1700" dirty="0">
                <a:latin typeface="Arial" panose="020B0604020202020204" pitchFamily="34" charset="0"/>
                <a:cs typeface="Arial" panose="020B0604020202020204" pitchFamily="34" charset="0"/>
              </a:rPr>
              <a:t>: </a:t>
            </a:r>
            <a:r>
              <a:rPr lang="en-US" altLang="zh-CN" sz="1700" b="1" dirty="0">
                <a:latin typeface="Arial" panose="020B0604020202020204" pitchFamily="34" charset="0"/>
                <a:cs typeface="Arial" panose="020B0604020202020204" pitchFamily="34" charset="0"/>
              </a:rPr>
              <a:t>113 relations </a:t>
            </a:r>
            <a:r>
              <a:rPr lang="en-US" altLang="zh-CN" sz="1700" dirty="0">
                <a:latin typeface="Arial" panose="020B0604020202020204" pitchFamily="34" charset="0"/>
                <a:cs typeface="Arial" panose="020B0604020202020204" pitchFamily="34" charset="0"/>
              </a:rPr>
              <a:t>and </a:t>
            </a:r>
            <a:r>
              <a:rPr lang="en-US" altLang="zh-CN" sz="1700" b="1" dirty="0">
                <a:latin typeface="Arial" panose="020B0604020202020204" pitchFamily="34" charset="0"/>
                <a:cs typeface="Arial" panose="020B0604020202020204" pitchFamily="34" charset="0"/>
              </a:rPr>
              <a:t>94,383 instances</a:t>
            </a:r>
          </a:p>
        </p:txBody>
      </p:sp>
    </p:spTree>
    <p:extLst>
      <p:ext uri="{BB962C8B-B14F-4D97-AF65-F5344CB8AC3E}">
        <p14:creationId xmlns:p14="http://schemas.microsoft.com/office/powerpoint/2010/main" val="4007032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sp>
        <p:nvSpPr>
          <p:cNvPr id="9" name="TextBox 8">
            <a:extLst>
              <a:ext uri="{FF2B5EF4-FFF2-40B4-BE49-F238E27FC236}">
                <a16:creationId xmlns:a16="http://schemas.microsoft.com/office/drawing/2014/main" id="{2ADED631-B11A-7C94-15E4-10FEECDCD203}"/>
              </a:ext>
            </a:extLst>
          </p:cNvPr>
          <p:cNvSpPr txBox="1"/>
          <p:nvPr/>
        </p:nvSpPr>
        <p:spPr>
          <a:xfrm>
            <a:off x="177183" y="486650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Sorokin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Context-Aware Representations for Knowledge Base Relation Extraction</a:t>
            </a:r>
            <a:r>
              <a:rPr lang="en-US" altLang="zh-CN" sz="1200" dirty="0">
                <a:latin typeface="+mn-lt"/>
              </a:rPr>
              <a:t>, In EMNLP’17.</a:t>
            </a:r>
          </a:p>
        </p:txBody>
      </p:sp>
      <p:sp>
        <p:nvSpPr>
          <p:cNvPr id="10" name="Text Placeholder 2">
            <a:extLst>
              <a:ext uri="{FF2B5EF4-FFF2-40B4-BE49-F238E27FC236}">
                <a16:creationId xmlns:a16="http://schemas.microsoft.com/office/drawing/2014/main" id="{2D651D91-2A4D-52E1-99DF-6B68C65F35E1}"/>
              </a:ext>
            </a:extLst>
          </p:cNvPr>
          <p:cNvSpPr txBox="1">
            <a:spLocks/>
          </p:cNvSpPr>
          <p:nvPr/>
        </p:nvSpPr>
        <p:spPr>
          <a:xfrm>
            <a:off x="568660" y="987574"/>
            <a:ext cx="8611851" cy="1383496"/>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Dataset</a:t>
            </a:r>
            <a:r>
              <a:rPr lang="zh-CN" altLang="en-US" sz="2000" b="1" i="1" dirty="0">
                <a:latin typeface="Arial" panose="020B0604020202020204" pitchFamily="34" charset="0"/>
                <a:cs typeface="Arial" panose="020B0604020202020204" pitchFamily="34" charset="0"/>
              </a:rPr>
              <a:t> </a:t>
            </a:r>
            <a:r>
              <a:rPr lang="en-US" altLang="zh-CN" sz="2000" b="1" i="1" dirty="0">
                <a:latin typeface="Arial" panose="020B0604020202020204" pitchFamily="34" charset="0"/>
                <a:cs typeface="Arial" panose="020B0604020202020204" pitchFamily="34" charset="0"/>
              </a:rPr>
              <a:t>for Mining</a:t>
            </a:r>
          </a:p>
          <a:p>
            <a:pPr marL="342900" indent="-342900">
              <a:lnSpc>
                <a:spcPct val="140000"/>
              </a:lnSpc>
              <a:buFont typeface="Arial" panose="020B0604020202020204" pitchFamily="34" charset="0"/>
              <a:buChar char="•"/>
            </a:pPr>
            <a:r>
              <a:rPr lang="en-US" altLang="zh-CN" sz="1700" b="1" dirty="0">
                <a:latin typeface="Arial" panose="020B0604020202020204" pitchFamily="34" charset="0"/>
                <a:cs typeface="Arial" panose="020B0604020202020204" pitchFamily="34" charset="0"/>
                <a:hlinkClick r:id="rId4"/>
              </a:rPr>
              <a:t>Wiki-ZSL (Wiki Zero-Shot Learning) dataset</a:t>
            </a:r>
            <a:r>
              <a:rPr lang="en-US" altLang="zh-CN" sz="1700" dirty="0">
                <a:latin typeface="Arial" panose="020B0604020202020204" pitchFamily="34" charset="0"/>
                <a:cs typeface="Arial" panose="020B0604020202020204" pitchFamily="34" charset="0"/>
              </a:rPr>
              <a:t>: </a:t>
            </a:r>
            <a:r>
              <a:rPr lang="en-US" altLang="zh-CN" sz="1700" b="1" dirty="0">
                <a:latin typeface="Arial" panose="020B0604020202020204" pitchFamily="34" charset="0"/>
                <a:cs typeface="Arial" panose="020B0604020202020204" pitchFamily="34" charset="0"/>
              </a:rPr>
              <a:t>113 relations </a:t>
            </a:r>
            <a:r>
              <a:rPr lang="en-US" altLang="zh-CN" sz="1700" dirty="0">
                <a:latin typeface="Arial" panose="020B0604020202020204" pitchFamily="34" charset="0"/>
                <a:cs typeface="Arial" panose="020B0604020202020204" pitchFamily="34" charset="0"/>
              </a:rPr>
              <a:t>and </a:t>
            </a:r>
            <a:r>
              <a:rPr lang="en-US" altLang="zh-CN" sz="1700" b="1" dirty="0">
                <a:latin typeface="Arial" panose="020B0604020202020204" pitchFamily="34" charset="0"/>
                <a:cs typeface="Arial" panose="020B0604020202020204" pitchFamily="34" charset="0"/>
              </a:rPr>
              <a:t>94,383 instances</a:t>
            </a:r>
          </a:p>
        </p:txBody>
      </p:sp>
      <p:pic>
        <p:nvPicPr>
          <p:cNvPr id="3" name="Picture 2">
            <a:extLst>
              <a:ext uri="{FF2B5EF4-FFF2-40B4-BE49-F238E27FC236}">
                <a16:creationId xmlns:a16="http://schemas.microsoft.com/office/drawing/2014/main" id="{A0B329EE-755E-A212-F92B-8C0A52466A60}"/>
              </a:ext>
            </a:extLst>
          </p:cNvPr>
          <p:cNvPicPr>
            <a:picLocks noChangeAspect="1"/>
          </p:cNvPicPr>
          <p:nvPr/>
        </p:nvPicPr>
        <p:blipFill>
          <a:blip r:embed="rId5"/>
          <a:stretch>
            <a:fillRect/>
          </a:stretch>
        </p:blipFill>
        <p:spPr>
          <a:xfrm>
            <a:off x="177183" y="1904278"/>
            <a:ext cx="3962224" cy="2926800"/>
          </a:xfrm>
          <a:prstGeom prst="rect">
            <a:avLst/>
          </a:prstGeom>
        </p:spPr>
      </p:pic>
      <p:pic>
        <p:nvPicPr>
          <p:cNvPr id="8" name="Picture 7">
            <a:extLst>
              <a:ext uri="{FF2B5EF4-FFF2-40B4-BE49-F238E27FC236}">
                <a16:creationId xmlns:a16="http://schemas.microsoft.com/office/drawing/2014/main" id="{F300D693-277D-B458-7E55-25A1819A75CD}"/>
              </a:ext>
            </a:extLst>
          </p:cNvPr>
          <p:cNvPicPr>
            <a:picLocks noChangeAspect="1"/>
          </p:cNvPicPr>
          <p:nvPr/>
        </p:nvPicPr>
        <p:blipFill>
          <a:blip r:embed="rId6"/>
          <a:stretch>
            <a:fillRect/>
          </a:stretch>
        </p:blipFill>
        <p:spPr>
          <a:xfrm>
            <a:off x="4219354" y="1904278"/>
            <a:ext cx="4831615" cy="2926800"/>
          </a:xfrm>
          <a:prstGeom prst="rect">
            <a:avLst/>
          </a:prstGeom>
        </p:spPr>
      </p:pic>
    </p:spTree>
    <p:extLst>
      <p:ext uri="{BB962C8B-B14F-4D97-AF65-F5344CB8AC3E}">
        <p14:creationId xmlns:p14="http://schemas.microsoft.com/office/powerpoint/2010/main" val="404325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5" name="Text Placeholder 1">
            <a:extLst>
              <a:ext uri="{FF2B5EF4-FFF2-40B4-BE49-F238E27FC236}">
                <a16:creationId xmlns:a16="http://schemas.microsoft.com/office/drawing/2014/main" id="{74253130-1F87-9E90-7575-71ECEFCD6DB0}"/>
              </a:ext>
            </a:extLst>
          </p:cNvPr>
          <p:cNvSpPr txBox="1">
            <a:spLocks/>
          </p:cNvSpPr>
          <p:nvPr/>
        </p:nvSpPr>
        <p:spPr>
          <a:xfrm>
            <a:off x="568661" y="987574"/>
            <a:ext cx="8395827" cy="1036416"/>
          </a:xfrm>
          <a:prstGeom prst="rect">
            <a:avLst/>
          </a:prstGeom>
        </p:spPr>
        <p:txBody>
          <a:bodyPr>
            <a:noAutofit/>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40000"/>
              </a:lnSpc>
              <a:buNone/>
            </a:pPr>
            <a:r>
              <a:rPr lang="en-CN" altLang="zh-CN" sz="1400" b="1" u="sng">
                <a:solidFill>
                  <a:srgbClr val="FF0000"/>
                </a:solidFill>
              </a:rPr>
              <a:t>Related</a:t>
            </a:r>
            <a:r>
              <a:rPr lang="zh-CN" altLang="en-US" sz="1400" b="1" u="sng" dirty="0">
                <a:solidFill>
                  <a:srgbClr val="FF0000"/>
                </a:solidFill>
              </a:rPr>
              <a:t> </a:t>
            </a:r>
            <a:r>
              <a:rPr lang="en-US" altLang="zh-CN" sz="1400" b="1" u="sng" dirty="0">
                <a:solidFill>
                  <a:srgbClr val="FF0000"/>
                </a:solidFill>
              </a:rPr>
              <a:t>Work</a:t>
            </a:r>
            <a:r>
              <a:rPr lang="zh-CN" altLang="en-US" sz="1400" b="1" u="sng" dirty="0">
                <a:solidFill>
                  <a:srgbClr val="FF0000"/>
                </a:solidFill>
              </a:rPr>
              <a:t> </a:t>
            </a:r>
            <a:r>
              <a:rPr lang="en-US" altLang="zh-CN" sz="1400" b="1" u="sng" dirty="0">
                <a:solidFill>
                  <a:srgbClr val="FF0000"/>
                </a:solidFill>
              </a:rPr>
              <a:t>2</a:t>
            </a:r>
            <a:r>
              <a:rPr lang="en-US" altLang="zh-CN" sz="1400" u="sng" dirty="0"/>
              <a:t>:</a:t>
            </a:r>
            <a:r>
              <a:rPr lang="zh-CN" altLang="en-US" sz="1400" u="sng" dirty="0"/>
              <a:t> </a:t>
            </a:r>
            <a:r>
              <a:rPr lang="en-US" altLang="zh-CN" sz="1400" u="sng" dirty="0" err="1"/>
              <a:t>Mohna</a:t>
            </a:r>
            <a:r>
              <a:rPr lang="en-US" altLang="zh-CN" sz="1400" u="sng" dirty="0"/>
              <a:t> Chakraborty, Adithya Kulkarni, and Qi Li. </a:t>
            </a:r>
            <a:br>
              <a:rPr lang="en-US" altLang="zh-CN" sz="1400" u="sng" dirty="0"/>
            </a:br>
            <a:r>
              <a:rPr lang="en-US" altLang="zh-CN" sz="1400" u="sng" dirty="0"/>
              <a:t>Zero-shot Approach to Overcome Perturbation Sensitivity of Prompts, </a:t>
            </a:r>
            <a:br>
              <a:rPr lang="en-US" altLang="zh-CN" sz="1400" u="sng" dirty="0"/>
            </a:br>
            <a:r>
              <a:rPr lang="en-US" altLang="zh-CN" sz="1400" i="1" u="sng" dirty="0"/>
              <a:t>Association for</a:t>
            </a:r>
            <a:r>
              <a:rPr lang="zh-CN" altLang="en-US" sz="1400" i="1" u="sng" dirty="0"/>
              <a:t> </a:t>
            </a:r>
            <a:r>
              <a:rPr lang="en-US" altLang="zh-CN" sz="1400" i="1" u="sng" dirty="0"/>
              <a:t>Computational Linguistics</a:t>
            </a:r>
            <a:r>
              <a:rPr lang="en-US" altLang="zh-CN" sz="1400" u="sng" dirty="0"/>
              <a:t>, 1:5698–5711, 2023.</a:t>
            </a:r>
          </a:p>
        </p:txBody>
      </p:sp>
      <p:pic>
        <p:nvPicPr>
          <p:cNvPr id="4" name="Picture 3">
            <a:extLst>
              <a:ext uri="{FF2B5EF4-FFF2-40B4-BE49-F238E27FC236}">
                <a16:creationId xmlns:a16="http://schemas.microsoft.com/office/drawing/2014/main" id="{3AA2469D-C852-9ED0-E7E0-B767A841B05F}"/>
              </a:ext>
            </a:extLst>
          </p:cNvPr>
          <p:cNvPicPr>
            <a:picLocks noChangeAspect="1"/>
          </p:cNvPicPr>
          <p:nvPr/>
        </p:nvPicPr>
        <p:blipFill>
          <a:blip r:embed="rId4"/>
          <a:stretch>
            <a:fillRect/>
          </a:stretch>
        </p:blipFill>
        <p:spPr>
          <a:xfrm>
            <a:off x="568661" y="2045229"/>
            <a:ext cx="3714218" cy="2833200"/>
          </a:xfrm>
          <a:prstGeom prst="rect">
            <a:avLst/>
          </a:prstGeom>
        </p:spPr>
      </p:pic>
      <p:sp>
        <p:nvSpPr>
          <p:cNvPr id="7" name="TextBox 6">
            <a:extLst>
              <a:ext uri="{FF2B5EF4-FFF2-40B4-BE49-F238E27FC236}">
                <a16:creationId xmlns:a16="http://schemas.microsoft.com/office/drawing/2014/main" id="{B91ABB98-2870-8B82-C382-3EDE0FBE5EEB}"/>
              </a:ext>
            </a:extLst>
          </p:cNvPr>
          <p:cNvSpPr txBox="1"/>
          <p:nvPr/>
        </p:nvSpPr>
        <p:spPr>
          <a:xfrm>
            <a:off x="572508" y="4689571"/>
            <a:ext cx="6722381" cy="461665"/>
          </a:xfrm>
          <a:prstGeom prst="rect">
            <a:avLst/>
          </a:prstGeom>
          <a:solidFill>
            <a:schemeClr val="bg1"/>
          </a:solid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[1]</a:t>
            </a:r>
            <a:r>
              <a:rPr lang="zh-CN" altLang="en-US" sz="1200" dirty="0">
                <a:latin typeface="+mn-lt"/>
              </a:rPr>
              <a:t> </a:t>
            </a:r>
            <a:r>
              <a:rPr lang="en-US" altLang="zh-CN" sz="1200" dirty="0">
                <a:latin typeface="+mn-lt"/>
              </a:rPr>
              <a:t>Gao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Making Pre-trained Language Models Better Few-shot Learners</a:t>
            </a:r>
            <a:r>
              <a:rPr lang="en-US" altLang="zh-CN" sz="1200" dirty="0">
                <a:latin typeface="+mn-lt"/>
              </a:rPr>
              <a:t>, In ACL’21.</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dirty="0">
                <a:latin typeface="+mn-lt"/>
              </a:rPr>
              <a:t>Jiang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How Can We Know What Language Models Know?</a:t>
            </a:r>
            <a:r>
              <a:rPr lang="en-US" altLang="zh-CN" sz="1200" dirty="0">
                <a:latin typeface="+mn-lt"/>
              </a:rPr>
              <a:t>, In TACL’20.</a:t>
            </a:r>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3BFCD3D3-4A8B-9441-1179-9547E173EA50}"/>
                  </a:ext>
                </a:extLst>
              </p:cNvPr>
              <p:cNvSpPr txBox="1">
                <a:spLocks/>
              </p:cNvSpPr>
              <p:nvPr/>
            </p:nvSpPr>
            <p:spPr>
              <a:xfrm>
                <a:off x="4307833" y="1976850"/>
                <a:ext cx="4656655" cy="2969958"/>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Challenges &amp; Main</a:t>
                </a:r>
                <a:r>
                  <a:rPr lang="zh-CN" altLang="en-US" sz="2400" b="1" i="1" dirty="0">
                    <a:latin typeface="Arial" panose="020B0604020202020204" pitchFamily="34" charset="0"/>
                    <a:cs typeface="Arial" panose="020B0604020202020204" pitchFamily="34" charset="0"/>
                  </a:rPr>
                  <a:t> </a:t>
                </a:r>
                <a:r>
                  <a:rPr lang="en-US" altLang="zh-CN" sz="2400" b="1" i="1" dirty="0">
                    <a:latin typeface="Arial" panose="020B0604020202020204" pitchFamily="34" charset="0"/>
                    <a:cs typeface="Arial" panose="020B0604020202020204" pitchFamily="34" charset="0"/>
                  </a:rPr>
                  <a:t>ideas</a:t>
                </a:r>
              </a:p>
              <a:p>
                <a:pPr marL="342900" indent="-342900">
                  <a:lnSpc>
                    <a:spcPct val="140000"/>
                  </a:lnSpc>
                  <a:buFont typeface="+mj-lt"/>
                  <a:buAutoNum type="arabicPeriod"/>
                </a:pPr>
                <a:r>
                  <a:rPr lang="en-US" altLang="zh-CN" sz="1400" b="1" dirty="0">
                    <a:latin typeface="Arial" panose="020B0604020202020204" pitchFamily="34" charset="0"/>
                    <a:cs typeface="Arial" panose="020B0604020202020204" pitchFamily="34" charset="0"/>
                  </a:rPr>
                  <a:t>Manually</a:t>
                </a:r>
                <a:r>
                  <a:rPr lang="en-US" altLang="zh-CN" sz="1400" dirty="0">
                    <a:latin typeface="Arial" panose="020B0604020202020204" pitchFamily="34" charset="0"/>
                    <a:cs typeface="Arial" panose="020B0604020202020204" pitchFamily="34" charset="0"/>
                  </a:rPr>
                  <a:t> prompts</a:t>
                </a: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sensitive</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to</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perturbation</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[1,</a:t>
                </a:r>
                <a:r>
                  <a:rPr lang="zh-CN" altLang="en-US" sz="1400" baseline="300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2]</a:t>
                </a:r>
                <a:r>
                  <a:rPr lang="zh-CN" altLang="en-US" sz="1400" baseline="30000" dirty="0">
                    <a:latin typeface="Arial" panose="020B0604020202020204" pitchFamily="34" charset="0"/>
                    <a:cs typeface="Arial" panose="020B0604020202020204" pitchFamily="34" charset="0"/>
                  </a:rPr>
                  <a:t> </a:t>
                </a:r>
                <a:br>
                  <a:rPr lang="en-HK" altLang="zh-CN" sz="1400" baseline="30000" dirty="0">
                    <a:latin typeface="Arial" panose="020B0604020202020204" pitchFamily="34" charset="0"/>
                    <a:cs typeface="Arial" panose="020B0604020202020204" pitchFamily="34" charset="0"/>
                  </a:rPr>
                </a:br>
                <a14:m>
                  <m:oMath xmlns:m="http://schemas.openxmlformats.org/officeDocument/2006/math">
                    <m:r>
                      <a:rPr lang="zh-CN" altLang="en-US" sz="1400" i="0" smtClean="0">
                        <a:solidFill>
                          <a:srgbClr val="FF0000"/>
                        </a:solidFill>
                        <a:latin typeface="Cambria Math" panose="02040503050406030204" pitchFamily="18" charset="0"/>
                        <a:cs typeface="Arial" panose="020B0604020202020204" pitchFamily="34" charset="0"/>
                      </a:rPr>
                      <m:t>→</m:t>
                    </m:r>
                  </m:oMath>
                </a14:m>
                <a:r>
                  <a:rPr lang="en-US" altLang="zh-CN"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Automatically</a:t>
                </a:r>
                <a:r>
                  <a:rPr lang="en-US" altLang="zh-CN"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generate</a:t>
                </a:r>
                <a:r>
                  <a:rPr lang="en-US" altLang="zh-CN" sz="1400" dirty="0">
                    <a:latin typeface="Arial" panose="020B0604020202020204" pitchFamily="34" charset="0"/>
                    <a:cs typeface="Arial" panose="020B0604020202020204" pitchFamily="34" charset="0"/>
                  </a:rPr>
                  <a:t> high-quality prompts</a:t>
                </a:r>
              </a:p>
              <a:p>
                <a:pPr marL="342900" indent="-342900">
                  <a:lnSpc>
                    <a:spcPct val="140000"/>
                  </a:lnSpc>
                  <a:buFont typeface="+mj-lt"/>
                  <a:buAutoNum type="arabicPeriod"/>
                </a:pPr>
                <a:r>
                  <a:rPr lang="en-US" altLang="zh-CN" sz="1400" b="1" dirty="0">
                    <a:latin typeface="Arial" panose="020B0604020202020204" pitchFamily="34" charset="0"/>
                    <a:cs typeface="Arial" panose="020B0604020202020204" pitchFamily="34" charset="0"/>
                  </a:rPr>
                  <a:t>Zero-shot setting</a:t>
                </a:r>
              </a:p>
              <a:p>
                <a:pPr marL="342900" indent="-342900">
                  <a:lnSpc>
                    <a:spcPct val="140000"/>
                  </a:lnSpc>
                  <a:buFont typeface="+mj-lt"/>
                  <a:buAutoNum type="arabicPeriod"/>
                </a:pPr>
                <a:r>
                  <a:rPr lang="en-US" altLang="zh-CN" sz="1400" b="1" dirty="0">
                    <a:latin typeface="Arial" panose="020B0604020202020204" pitchFamily="34" charset="0"/>
                    <a:cs typeface="Arial" panose="020B0604020202020204" pitchFamily="34" charset="0"/>
                  </a:rPr>
                  <a:t>Prompt Generation</a:t>
                </a:r>
                <a:r>
                  <a:rPr lang="zh-CN" altLang="en-US" sz="1400" b="1" dirty="0">
                    <a:latin typeface="Arial" panose="020B0604020202020204" pitchFamily="34" charset="0"/>
                    <a:cs typeface="Arial" panose="020B0604020202020204" pitchFamily="34" charset="0"/>
                  </a:rPr>
                  <a:t> </a:t>
                </a:r>
                <a14:m>
                  <m:oMath xmlns:m="http://schemas.openxmlformats.org/officeDocument/2006/math">
                    <m:r>
                      <a:rPr lang="zh-CN" altLang="en-US" sz="1400" i="0" smtClean="0">
                        <a:solidFill>
                          <a:srgbClr val="FF0000"/>
                        </a:solidFill>
                        <a:latin typeface="Cambria Math" panose="02040503050406030204" pitchFamily="18" charset="0"/>
                        <a:cs typeface="Arial" panose="020B0604020202020204" pitchFamily="34" charset="0"/>
                      </a:rPr>
                      <m:t>→</m:t>
                    </m:r>
                  </m:oMath>
                </a14:m>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Ranking</a:t>
                </a:r>
                <a:r>
                  <a:rPr lang="zh-CN" altLang="en-US" sz="1400" b="1" dirty="0">
                    <a:latin typeface="Arial" panose="020B0604020202020204" pitchFamily="34" charset="0"/>
                    <a:cs typeface="Arial" panose="020B0604020202020204" pitchFamily="34" charset="0"/>
                  </a:rPr>
                  <a:t> </a:t>
                </a:r>
                <a14:m>
                  <m:oMath xmlns:m="http://schemas.openxmlformats.org/officeDocument/2006/math">
                    <m:r>
                      <a:rPr lang="zh-CN" altLang="en-US" sz="1400">
                        <a:solidFill>
                          <a:srgbClr val="FF0000"/>
                        </a:solidFill>
                        <a:latin typeface="Cambria Math" panose="02040503050406030204" pitchFamily="18" charset="0"/>
                        <a:cs typeface="Arial" panose="020B0604020202020204" pitchFamily="34" charset="0"/>
                      </a:rPr>
                      <m:t>→</m:t>
                    </m:r>
                  </m:oMath>
                </a14:m>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Selection</a:t>
                </a:r>
              </a:p>
              <a:p>
                <a:pPr>
                  <a:lnSpc>
                    <a:spcPct val="140000"/>
                  </a:lnSpc>
                </a:pP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Positioning, Subordination, Paraphrasing</a:t>
                </a:r>
              </a:p>
              <a:p>
                <a:pPr>
                  <a:lnSpc>
                    <a:spcPct val="140000"/>
                  </a:lnSpc>
                </a:pP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Ranking metric:</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sensitive to keyword change</a:t>
                </a:r>
              </a:p>
              <a:p>
                <a:pPr marL="342900" indent="-342900">
                  <a:lnSpc>
                    <a:spcPct val="140000"/>
                  </a:lnSpc>
                  <a:buFont typeface="+mj-lt"/>
                  <a:buAutoNum type="arabicPeriod" startAt="4"/>
                </a:pPr>
                <a:r>
                  <a:rPr lang="en-US" altLang="zh-CN" sz="1400" b="1" dirty="0">
                    <a:latin typeface="Arial" panose="020B0604020202020204" pitchFamily="34" charset="0"/>
                    <a:cs typeface="Arial" panose="020B0604020202020204" pitchFamily="34" charset="0"/>
                  </a:rPr>
                  <a:t>Task</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binary </a:t>
                </a:r>
                <a:r>
                  <a:rPr lang="en-HK" altLang="zh-CN" sz="1400" dirty="0">
                    <a:latin typeface="Arial" panose="020B0604020202020204" pitchFamily="34" charset="0"/>
                    <a:cs typeface="Arial" panose="020B0604020202020204" pitchFamily="34" charset="0"/>
                  </a:rPr>
                  <a:t>sentiment classification</a:t>
                </a:r>
                <a:endParaRPr lang="en-US" altLang="zh-CN" sz="1400" dirty="0">
                  <a:latin typeface="Arial" panose="020B0604020202020204" pitchFamily="34" charset="0"/>
                  <a:cs typeface="Arial" panose="020B0604020202020204" pitchFamily="34" charset="0"/>
                </a:endParaRPr>
              </a:p>
            </p:txBody>
          </p:sp>
        </mc:Choice>
        <mc:Fallback xmlns="">
          <p:sp>
            <p:nvSpPr>
              <p:cNvPr id="8" name="Text Placeholder 2">
                <a:extLst>
                  <a:ext uri="{FF2B5EF4-FFF2-40B4-BE49-F238E27FC236}">
                    <a16:creationId xmlns:a16="http://schemas.microsoft.com/office/drawing/2014/main" id="{3BFCD3D3-4A8B-9441-1179-9547E173EA50}"/>
                  </a:ext>
                </a:extLst>
              </p:cNvPr>
              <p:cNvSpPr txBox="1">
                <a:spLocks noRot="1" noChangeAspect="1" noMove="1" noResize="1" noEditPoints="1" noAdjustHandles="1" noChangeArrowheads="1" noChangeShapeType="1" noTextEdit="1"/>
              </p:cNvSpPr>
              <p:nvPr/>
            </p:nvSpPr>
            <p:spPr>
              <a:xfrm>
                <a:off x="4307833" y="1976850"/>
                <a:ext cx="4656655" cy="2969958"/>
              </a:xfrm>
              <a:prstGeom prst="rect">
                <a:avLst/>
              </a:prstGeom>
              <a:blipFill>
                <a:blip r:embed="rId5"/>
                <a:stretch>
                  <a:fillRect l="-2174"/>
                </a:stretch>
              </a:blipFill>
            </p:spPr>
            <p:txBody>
              <a:bodyPr/>
              <a:lstStyle/>
              <a:p>
                <a:r>
                  <a:rPr lang="en-US">
                    <a:noFill/>
                  </a:rPr>
                  <a:t> </a:t>
                </a:r>
              </a:p>
            </p:txBody>
          </p:sp>
        </mc:Fallback>
      </mc:AlternateContent>
    </p:spTree>
    <p:extLst>
      <p:ext uri="{BB962C8B-B14F-4D97-AF65-F5344CB8AC3E}">
        <p14:creationId xmlns:p14="http://schemas.microsoft.com/office/powerpoint/2010/main" val="162918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87574"/>
            <a:ext cx="8406530" cy="3960440"/>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Objectives</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 Generation</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b="1" dirty="0">
                <a:latin typeface="Arial" panose="020B0604020202020204" pitchFamily="34" charset="0"/>
                <a:cs typeface="Arial" panose="020B0604020202020204" pitchFamily="34" charset="0"/>
              </a:rPr>
              <a:t>Positioning</a:t>
            </a:r>
            <a:r>
              <a:rPr lang="en-HK" altLang="zh-CN" sz="2000" dirty="0">
                <a:latin typeface="Arial" panose="020B0604020202020204" pitchFamily="34" charset="0"/>
                <a:cs typeface="Arial" panose="020B0604020202020204" pitchFamily="34" charset="0"/>
              </a:rPr>
              <a:t> Technique</a:t>
            </a:r>
            <a:br>
              <a:rPr lang="en-HK" altLang="zh-CN" sz="2000" i="1" dirty="0">
                <a:latin typeface="Arial" panose="020B0604020202020204" pitchFamily="34" charset="0"/>
                <a:cs typeface="Arial" panose="020B0604020202020204" pitchFamily="34" charset="0"/>
              </a:rPr>
            </a:br>
            <a:r>
              <a:rPr lang="en-US" altLang="zh-CN" sz="2000" i="1"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b="1" dirty="0">
                <a:latin typeface="Arial" panose="020B0604020202020204" pitchFamily="34" charset="0"/>
                <a:cs typeface="Arial" panose="020B0604020202020204" pitchFamily="34" charset="0"/>
              </a:rPr>
              <a:t>Subordinate</a:t>
            </a:r>
            <a:r>
              <a:rPr lang="en-HK" altLang="zh-CN" sz="2000" dirty="0">
                <a:latin typeface="Arial" panose="020B0604020202020204" pitchFamily="34" charset="0"/>
                <a:cs typeface="Arial" panose="020B0604020202020204" pitchFamily="34" charset="0"/>
              </a:rPr>
              <a:t> Technique</a:t>
            </a:r>
            <a:br>
              <a:rPr lang="en-HK"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HK" altLang="zh-CN" sz="2000" b="1" dirty="0">
                <a:latin typeface="Arial" panose="020B0604020202020204" pitchFamily="34" charset="0"/>
                <a:cs typeface="Arial" panose="020B0604020202020204" pitchFamily="34" charset="0"/>
              </a:rPr>
              <a:t>Paraphrasing</a:t>
            </a:r>
            <a:r>
              <a:rPr lang="en-HK" altLang="zh-CN" sz="2000" dirty="0">
                <a:latin typeface="Arial" panose="020B0604020202020204" pitchFamily="34" charset="0"/>
                <a:cs typeface="Arial" panose="020B0604020202020204" pitchFamily="34" charset="0"/>
              </a:rPr>
              <a:t> Technique</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 Ranking</a:t>
            </a:r>
            <a:br>
              <a:rPr lang="en-HK" altLang="zh-CN" sz="2000" i="1"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a:t>
            </a:r>
            <a:r>
              <a:rPr lang="zh-CN" altLang="en-US" sz="2000" i="1" dirty="0">
                <a:latin typeface="Arial" panose="020B0604020202020204" pitchFamily="34" charset="0"/>
                <a:cs typeface="Arial" panose="020B0604020202020204" pitchFamily="34" charset="0"/>
              </a:rPr>
              <a:t> </a:t>
            </a:r>
            <a:r>
              <a:rPr lang="en-HK" altLang="zh-CN" sz="2000" b="1" dirty="0">
                <a:latin typeface="Arial" panose="020B0604020202020204" pitchFamily="34" charset="0"/>
                <a:cs typeface="Arial" panose="020B0604020202020204" pitchFamily="34" charset="0"/>
              </a:rPr>
              <a:t>Zero-shot</a:t>
            </a:r>
            <a:r>
              <a:rPr lang="en-HK" altLang="zh-CN" sz="2000" dirty="0">
                <a:latin typeface="Arial" panose="020B0604020202020204" pitchFamily="34" charset="0"/>
                <a:cs typeface="Arial" panose="020B0604020202020204" pitchFamily="34" charset="0"/>
              </a:rPr>
              <a:t> Setting</a:t>
            </a:r>
          </a:p>
          <a:p>
            <a:pPr marL="342900" indent="-342900">
              <a:lnSpc>
                <a:spcPct val="140000"/>
              </a:lnSpc>
              <a:buFont typeface="Arial" panose="020B0604020202020204" pitchFamily="34" charset="0"/>
              <a:buChar char="•"/>
            </a:pPr>
            <a:r>
              <a:rPr lang="en-HK" altLang="zh-CN" sz="2000" b="1" i="1" dirty="0">
                <a:solidFill>
                  <a:srgbClr val="FF0000"/>
                </a:solidFill>
                <a:latin typeface="Arial" panose="020B0604020202020204" pitchFamily="34" charset="0"/>
                <a:cs typeface="Arial" panose="020B0604020202020204" pitchFamily="34" charset="0"/>
              </a:rPr>
              <a:t>Prompt</a:t>
            </a:r>
            <a:r>
              <a:rPr lang="zh-CN" altLang="en-US" sz="2000" b="1" i="1" dirty="0">
                <a:solidFill>
                  <a:srgbClr val="FF0000"/>
                </a:solidFill>
                <a:latin typeface="Arial" panose="020B0604020202020204" pitchFamily="34" charset="0"/>
                <a:cs typeface="Arial" panose="020B0604020202020204" pitchFamily="34" charset="0"/>
              </a:rPr>
              <a:t> </a:t>
            </a:r>
            <a:r>
              <a:rPr lang="en-US" altLang="zh-CN" sz="2000" b="1" i="1" dirty="0">
                <a:solidFill>
                  <a:srgbClr val="FF0000"/>
                </a:solidFill>
                <a:latin typeface="Arial" panose="020B0604020202020204" pitchFamily="34" charset="0"/>
                <a:cs typeface="Arial" panose="020B0604020202020204" pitchFamily="34" charset="0"/>
              </a:rPr>
              <a:t>Selection</a:t>
            </a:r>
            <a:br>
              <a:rPr lang="en-HK" altLang="zh-CN" sz="2000" b="1" i="1" dirty="0">
                <a:solidFill>
                  <a:srgbClr val="FF0000"/>
                </a:solidFill>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Prompt Selection </a:t>
            </a:r>
            <a:r>
              <a:rPr lang="en-US" altLang="zh-CN" sz="2000" dirty="0">
                <a:latin typeface="Arial" panose="020B0604020202020204" pitchFamily="34" charset="0"/>
                <a:cs typeface="Arial" panose="020B0604020202020204" pitchFamily="34" charset="0"/>
              </a:rPr>
              <a:t>and </a:t>
            </a:r>
            <a:r>
              <a:rPr lang="en-US" altLang="zh-CN" sz="2000" b="1" dirty="0">
                <a:latin typeface="Arial" panose="020B0604020202020204" pitchFamily="34" charset="0"/>
                <a:cs typeface="Arial" panose="020B0604020202020204" pitchFamily="34" charset="0"/>
              </a:rPr>
              <a:t>Aggregation</a:t>
            </a:r>
            <a:endParaRPr lang="en-HK" altLang="zh-CN" sz="2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47E33AB-1710-535B-C908-43161FC9C63E}"/>
              </a:ext>
            </a:extLst>
          </p:cNvPr>
          <p:cNvSpPr txBox="1"/>
          <p:nvPr/>
        </p:nvSpPr>
        <p:spPr>
          <a:xfrm>
            <a:off x="555625" y="4864804"/>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p:txBody>
      </p:sp>
      <p:pic>
        <p:nvPicPr>
          <p:cNvPr id="3" name="Picture 2">
            <a:extLst>
              <a:ext uri="{FF2B5EF4-FFF2-40B4-BE49-F238E27FC236}">
                <a16:creationId xmlns:a16="http://schemas.microsoft.com/office/drawing/2014/main" id="{CE6AA760-400C-ED9B-73A3-B8351501EF07}"/>
              </a:ext>
            </a:extLst>
          </p:cNvPr>
          <p:cNvPicPr>
            <a:picLocks noChangeAspect="1"/>
          </p:cNvPicPr>
          <p:nvPr/>
        </p:nvPicPr>
        <p:blipFill>
          <a:blip r:embed="rId4"/>
          <a:stretch>
            <a:fillRect/>
          </a:stretch>
        </p:blipFill>
        <p:spPr>
          <a:xfrm>
            <a:off x="4007810" y="1620083"/>
            <a:ext cx="5060460" cy="2695422"/>
          </a:xfrm>
          <a:prstGeom prst="rect">
            <a:avLst/>
          </a:prstGeom>
        </p:spPr>
      </p:pic>
    </p:spTree>
    <p:extLst>
      <p:ext uri="{BB962C8B-B14F-4D97-AF65-F5344CB8AC3E}">
        <p14:creationId xmlns:p14="http://schemas.microsoft.com/office/powerpoint/2010/main" val="351040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64300"/>
                <a:ext cx="8406530" cy="3891792"/>
              </a:xfrm>
              <a:prstGeom prst="rect">
                <a:avLst/>
              </a:prstGeom>
            </p:spPr>
            <p:txBody>
              <a:bodyPr>
                <a:normAutofit fontScale="92500" lnSpcReduction="2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HK" altLang="zh-CN" sz="2000" b="1" i="1" u="sng" dirty="0">
                    <a:solidFill>
                      <a:srgbClr val="FF0000"/>
                    </a:solidFill>
                    <a:latin typeface="Arial" panose="020B0604020202020204" pitchFamily="34" charset="0"/>
                    <a:cs typeface="Arial" panose="020B0604020202020204" pitchFamily="34" charset="0"/>
                  </a:rPr>
                  <a:t>Prompt Augmentation</a:t>
                </a:r>
                <a:r>
                  <a:rPr lang="zh-CN" altLang="en-US" sz="2000" b="1" i="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i="1" dirty="0">
                    <a:latin typeface="Arial" panose="020B0604020202020204" pitchFamily="34" charset="0"/>
                    <a:cs typeface="Arial" panose="020B0604020202020204" pitchFamily="34" charset="0"/>
                  </a:rPr>
                  <a:t> </a:t>
                </a:r>
                <a:r>
                  <a:rPr lang="en-US" altLang="zh-CN" sz="2000" i="1" dirty="0">
                    <a:latin typeface="Arial" panose="020B0604020202020204" pitchFamily="34" charset="0"/>
                    <a:cs typeface="Arial" panose="020B0604020202020204" pitchFamily="34" charset="0"/>
                  </a:rPr>
                  <a:t>“</a:t>
                </a:r>
                <a:r>
                  <a:rPr lang="en-US" altLang="zh-CN" sz="2000" dirty="0">
                    <a:solidFill>
                      <a:srgbClr val="FF0000"/>
                    </a:solidFill>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X</a:t>
                </a:r>
                <a:r>
                  <a:rPr lang="en-US" altLang="zh-CN" sz="2000" dirty="0">
                    <a:solidFill>
                      <a:srgbClr val="FF0000"/>
                    </a:solidFill>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The sentence was </a:t>
                </a:r>
                <a:r>
                  <a:rPr lang="en-US" altLang="zh-CN" sz="2000" dirty="0">
                    <a:solidFill>
                      <a:srgbClr val="7030A0"/>
                    </a:solidFill>
                    <a:latin typeface="Arial" panose="020B0604020202020204" pitchFamily="34" charset="0"/>
                    <a:cs typeface="Arial" panose="020B0604020202020204" pitchFamily="34" charset="0"/>
                  </a:rPr>
                  <a:t>[</a:t>
                </a:r>
                <a:r>
                  <a:rPr lang="en-US" altLang="zh-CN" sz="2000" b="1" dirty="0">
                    <a:solidFill>
                      <a:srgbClr val="7030A0"/>
                    </a:solidFill>
                    <a:latin typeface="Arial" panose="020B0604020202020204" pitchFamily="34" charset="0"/>
                    <a:cs typeface="Arial" panose="020B0604020202020204" pitchFamily="34" charset="0"/>
                  </a:rPr>
                  <a:t>Y</a:t>
                </a:r>
                <a:r>
                  <a:rPr lang="en-US" altLang="zh-CN" sz="2000" dirty="0">
                    <a:solidFill>
                      <a:srgbClr val="7030A0"/>
                    </a:solidFill>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a:t>
                </a:r>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Positioning Technique</a:t>
                </a:r>
                <a:endParaRPr lang="en-US" altLang="zh-CN" sz="2000" dirty="0">
                  <a:latin typeface="Arial" panose="020B0604020202020204" pitchFamily="34" charset="0"/>
                  <a:cs typeface="Arial" panose="020B0604020202020204" pitchFamily="34" charset="0"/>
                </a:endParaRPr>
              </a:p>
              <a:p>
                <a:pPr marL="486900" lvl="1" indent="-342900">
                  <a:lnSpc>
                    <a:spcPct val="140000"/>
                  </a:lnSpc>
                  <a:buFont typeface="Wingdings" pitchFamily="2" charset="2"/>
                  <a:buChar char="Ø"/>
                </a:pPr>
                <a:r>
                  <a:rPr lang="en-US" altLang="zh-CN" sz="1400" dirty="0">
                    <a:latin typeface="Arial" panose="020B0604020202020204" pitchFamily="34" charset="0"/>
                    <a:cs typeface="Arial" panose="020B0604020202020204" pitchFamily="34" charset="0"/>
                  </a:rPr>
                  <a:t>Places the prompt either before or after the given sentence</a:t>
                </a:r>
              </a:p>
              <a:p>
                <a:pPr marL="486900" lvl="1" indent="-342900">
                  <a:lnSpc>
                    <a:spcPct val="140000"/>
                  </a:lnSpc>
                  <a:buFont typeface="Wingdings" pitchFamily="2" charset="2"/>
                  <a:buChar char="Ø"/>
                </a:pPr>
                <a:r>
                  <a:rPr lang="en-US" altLang="zh-CN" sz="1400" dirty="0">
                    <a:latin typeface="Arial" panose="020B0604020202020204" pitchFamily="34" charset="0"/>
                    <a:cs typeface="Arial" panose="020B0604020202020204" pitchFamily="34" charset="0"/>
                  </a:rPr>
                  <a:t>“</a:t>
                </a:r>
                <a:r>
                  <a:rPr lang="en-HK" altLang="zh-CN" sz="1400" u="sng" dirty="0">
                    <a:latin typeface="Arial" panose="020B0604020202020204" pitchFamily="34" charset="0"/>
                    <a:cs typeface="Arial" panose="020B0604020202020204" pitchFamily="34" charset="0"/>
                  </a:rPr>
                  <a:t>The sentence was </a:t>
                </a:r>
                <a:r>
                  <a:rPr lang="en-US" altLang="zh-CN" sz="1400" u="sng" dirty="0">
                    <a:solidFill>
                      <a:srgbClr val="FF0000"/>
                    </a:solidFill>
                    <a:latin typeface="Arial" panose="020B0604020202020204" pitchFamily="34" charset="0"/>
                    <a:cs typeface="Arial" panose="020B0604020202020204" pitchFamily="34" charset="0"/>
                  </a:rPr>
                  <a:t>[</a:t>
                </a:r>
                <a:r>
                  <a:rPr lang="en-US" altLang="zh-CN" sz="1400" b="1" u="sng" dirty="0">
                    <a:solidFill>
                      <a:srgbClr val="FF0000"/>
                    </a:solidFill>
                    <a:latin typeface="Arial" panose="020B0604020202020204" pitchFamily="34" charset="0"/>
                    <a:cs typeface="Arial" panose="020B0604020202020204" pitchFamily="34" charset="0"/>
                  </a:rPr>
                  <a:t>X</a:t>
                </a:r>
                <a:r>
                  <a:rPr lang="en-US" altLang="zh-CN" sz="1400" u="sng" dirty="0">
                    <a:solidFill>
                      <a:srgbClr val="FF0000"/>
                    </a:solidFill>
                    <a:latin typeface="Arial" panose="020B0604020202020204" pitchFamily="34" charset="0"/>
                    <a:cs typeface="Arial" panose="020B0604020202020204" pitchFamily="34" charset="0"/>
                  </a:rPr>
                  <a:t>].</a:t>
                </a:r>
                <a:r>
                  <a:rPr lang="zh-CN" altLang="en-US" sz="1400" u="sng" dirty="0">
                    <a:solidFill>
                      <a:srgbClr val="FF0000"/>
                    </a:solidFill>
                    <a:latin typeface="Arial" panose="020B0604020202020204" pitchFamily="34" charset="0"/>
                    <a:cs typeface="Arial" panose="020B0604020202020204" pitchFamily="34" charset="0"/>
                  </a:rPr>
                  <a:t> </a:t>
                </a:r>
                <a:r>
                  <a:rPr lang="en-US" altLang="zh-CN" sz="1400" u="sng" dirty="0">
                    <a:solidFill>
                      <a:srgbClr val="7030A0"/>
                    </a:solidFill>
                    <a:latin typeface="Arial" panose="020B0604020202020204" pitchFamily="34" charset="0"/>
                    <a:cs typeface="Arial" panose="020B0604020202020204" pitchFamily="34" charset="0"/>
                  </a:rPr>
                  <a:t>[</a:t>
                </a:r>
                <a:r>
                  <a:rPr lang="en-US" altLang="zh-CN" sz="1400" b="1" u="sng" dirty="0">
                    <a:solidFill>
                      <a:srgbClr val="7030A0"/>
                    </a:solidFill>
                    <a:latin typeface="Arial" panose="020B0604020202020204" pitchFamily="34" charset="0"/>
                    <a:cs typeface="Arial" panose="020B0604020202020204" pitchFamily="34" charset="0"/>
                  </a:rPr>
                  <a:t>Y</a:t>
                </a:r>
                <a:r>
                  <a:rPr lang="en-US" altLang="zh-CN" sz="1400" u="sng" dirty="0">
                    <a:solidFill>
                      <a:srgbClr val="7030A0"/>
                    </a:solidFill>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rPr>
                  <a:t>”</a:t>
                </a:r>
                <a:endParaRPr lang="en-HK" altLang="zh-CN" sz="1400" b="1"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Subordinate Technique</a:t>
                </a:r>
              </a:p>
              <a:p>
                <a:pPr marL="486900" lvl="1" indent="-342900">
                  <a:lnSpc>
                    <a:spcPct val="140000"/>
                  </a:lnSpc>
                  <a:buFont typeface="Wingdings" pitchFamily="2" charset="2"/>
                  <a:buChar char="Ø"/>
                </a:pPr>
                <a:r>
                  <a:rPr lang="en-US" altLang="zh-CN" sz="1400" dirty="0">
                    <a:latin typeface="Arial" panose="020B0604020202020204" pitchFamily="34" charset="0"/>
                    <a:cs typeface="Arial" panose="020B0604020202020204" pitchFamily="34" charset="0"/>
                  </a:rPr>
                  <a:t>Uses subordinate conjunctions like "because" and "so" to join the prompt and the sentence</a:t>
                </a: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a:t>
                </a:r>
                <a:r>
                  <a:rPr lang="en-HK" altLang="zh-CN" sz="1400" b="1" u="sng" dirty="0">
                    <a:solidFill>
                      <a:srgbClr val="FF0000"/>
                    </a:solidFill>
                    <a:latin typeface="Arial" panose="020B0604020202020204" pitchFamily="34" charset="0"/>
                    <a:cs typeface="Arial" panose="020B0604020202020204" pitchFamily="34" charset="0"/>
                  </a:rPr>
                  <a:t>[X]</a:t>
                </a:r>
                <a:r>
                  <a:rPr lang="zh-CN" altLang="en-US" sz="1400" b="1" u="sng" dirty="0">
                    <a:solidFill>
                      <a:srgbClr val="FF0000"/>
                    </a:solidFill>
                    <a:latin typeface="Arial" panose="020B0604020202020204" pitchFamily="34" charset="0"/>
                    <a:cs typeface="Arial" panose="020B0604020202020204" pitchFamily="34" charset="0"/>
                  </a:rPr>
                  <a:t> </a:t>
                </a:r>
                <a:r>
                  <a:rPr lang="en-US" altLang="zh-CN" sz="1400" u="sng" dirty="0">
                    <a:latin typeface="Arial" panose="020B0604020202020204" pitchFamily="34" charset="0"/>
                    <a:cs typeface="Arial" panose="020B0604020202020204" pitchFamily="34" charset="0"/>
                  </a:rPr>
                  <a:t>so</a:t>
                </a:r>
                <a:r>
                  <a:rPr lang="zh-CN" altLang="en-US" sz="1400" u="sng" dirty="0">
                    <a:latin typeface="Arial" panose="020B0604020202020204" pitchFamily="34" charset="0"/>
                    <a:cs typeface="Arial" panose="020B0604020202020204" pitchFamily="34" charset="0"/>
                  </a:rPr>
                  <a:t> </a:t>
                </a:r>
                <a:r>
                  <a:rPr lang="en-US" altLang="zh-CN" sz="1400" u="sng" dirty="0">
                    <a:latin typeface="Arial" panose="020B0604020202020204" pitchFamily="34" charset="0"/>
                    <a:cs typeface="Arial" panose="020B0604020202020204" pitchFamily="34" charset="0"/>
                  </a:rPr>
                  <a:t>t</a:t>
                </a:r>
                <a:r>
                  <a:rPr lang="en-HK" altLang="zh-CN" sz="1400" u="sng" dirty="0">
                    <a:latin typeface="Arial" panose="020B0604020202020204" pitchFamily="34" charset="0"/>
                    <a:cs typeface="Arial" panose="020B0604020202020204" pitchFamily="34" charset="0"/>
                  </a:rPr>
                  <a:t>he sentence was </a:t>
                </a:r>
                <a:r>
                  <a:rPr lang="en-HK" altLang="zh-CN" sz="1400" b="1" u="sng" dirty="0">
                    <a:solidFill>
                      <a:srgbClr val="7030A0"/>
                    </a:solidFill>
                    <a:latin typeface="Arial" panose="020B0604020202020204" pitchFamily="34" charset="0"/>
                    <a:cs typeface="Arial" panose="020B0604020202020204" pitchFamily="34" charset="0"/>
                  </a:rPr>
                  <a:t>[Y]</a:t>
                </a:r>
                <a:r>
                  <a:rPr lang="en-HK"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or “</a:t>
                </a:r>
                <a:r>
                  <a:rPr lang="en-US" altLang="zh-CN" sz="1400" u="sng" dirty="0">
                    <a:latin typeface="Arial" panose="020B0604020202020204" pitchFamily="34" charset="0"/>
                    <a:cs typeface="Arial" panose="020B0604020202020204" pitchFamily="34" charset="0"/>
                  </a:rPr>
                  <a:t>T</a:t>
                </a:r>
                <a:r>
                  <a:rPr lang="en-HK" altLang="zh-CN" sz="1400" u="sng" dirty="0">
                    <a:latin typeface="Arial" panose="020B0604020202020204" pitchFamily="34" charset="0"/>
                    <a:cs typeface="Arial" panose="020B0604020202020204" pitchFamily="34" charset="0"/>
                  </a:rPr>
                  <a:t>he sentence was </a:t>
                </a:r>
                <a:r>
                  <a:rPr lang="en-HK" altLang="zh-CN" sz="1400" b="1" u="sng" dirty="0">
                    <a:solidFill>
                      <a:srgbClr val="7030A0"/>
                    </a:solidFill>
                    <a:latin typeface="Arial" panose="020B0604020202020204" pitchFamily="34" charset="0"/>
                    <a:cs typeface="Arial" panose="020B0604020202020204" pitchFamily="34" charset="0"/>
                  </a:rPr>
                  <a:t>[Y]</a:t>
                </a:r>
                <a:r>
                  <a:rPr lang="zh-CN" altLang="en-US" sz="1400" b="1" u="sng" dirty="0">
                    <a:solidFill>
                      <a:srgbClr val="7030A0"/>
                    </a:solidFill>
                    <a:latin typeface="Arial" panose="020B0604020202020204" pitchFamily="34" charset="0"/>
                    <a:cs typeface="Arial" panose="020B0604020202020204" pitchFamily="34" charset="0"/>
                  </a:rPr>
                  <a:t> </a:t>
                </a:r>
                <a:r>
                  <a:rPr lang="en-US" altLang="zh-CN" sz="1400" u="sng" dirty="0">
                    <a:latin typeface="Arial" panose="020B0604020202020204" pitchFamily="34" charset="0"/>
                    <a:cs typeface="Arial" panose="020B0604020202020204" pitchFamily="34" charset="0"/>
                  </a:rPr>
                  <a:t>because</a:t>
                </a:r>
                <a:r>
                  <a:rPr lang="en-US" altLang="zh-CN" sz="1400" b="1" u="sng" dirty="0">
                    <a:solidFill>
                      <a:srgbClr val="7030A0"/>
                    </a:solidFill>
                    <a:latin typeface="Arial" panose="020B0604020202020204" pitchFamily="34" charset="0"/>
                    <a:cs typeface="Arial" panose="020B0604020202020204" pitchFamily="34" charset="0"/>
                  </a:rPr>
                  <a:t> </a:t>
                </a:r>
                <a:r>
                  <a:rPr lang="en-HK" altLang="zh-CN" sz="1400" b="1" u="sng" dirty="0">
                    <a:solidFill>
                      <a:srgbClr val="FF0000"/>
                    </a:solidFill>
                    <a:latin typeface="Arial" panose="020B0604020202020204" pitchFamily="34" charset="0"/>
                    <a:cs typeface="Arial" panose="020B0604020202020204" pitchFamily="34" charset="0"/>
                  </a:rPr>
                  <a:t>[X]</a:t>
                </a:r>
                <a:r>
                  <a:rPr lang="en-US" altLang="zh-CN" sz="1400" dirty="0">
                    <a:latin typeface="Arial" panose="020B0604020202020204" pitchFamily="34" charset="0"/>
                    <a:cs typeface="Arial" panose="020B0604020202020204" pitchFamily="34" charset="0"/>
                  </a:rPr>
                  <a:t>”</a:t>
                </a:r>
                <a:endParaRPr lang="en-HK" altLang="zh-CN" sz="1400" dirty="0">
                  <a:latin typeface="Arial" panose="020B0604020202020204" pitchFamily="34" charset="0"/>
                  <a:cs typeface="Arial" panose="020B0604020202020204" pitchFamily="34" charset="0"/>
                </a:endParaRPr>
              </a:p>
              <a:p>
                <a:pPr marL="342900" indent="-342900">
                  <a:lnSpc>
                    <a:spcPct val="17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Paraphrasing Technique</a:t>
                </a:r>
                <a:endParaRPr lang="en-US" altLang="zh-CN" sz="2000" dirty="0">
                  <a:latin typeface="Arial" panose="020B0604020202020204" pitchFamily="34" charset="0"/>
                  <a:cs typeface="Arial" panose="020B0604020202020204" pitchFamily="34" charset="0"/>
                </a:endParaRPr>
              </a:p>
              <a:p>
                <a:pPr marL="486900" lvl="1" indent="-342900">
                  <a:lnSpc>
                    <a:spcPct val="140000"/>
                  </a:lnSpc>
                  <a:buFont typeface="Wingdings" pitchFamily="2" charset="2"/>
                  <a:buChar char="Ø"/>
                </a:pPr>
                <a:r>
                  <a:rPr lang="en-US" altLang="zh-CN" sz="1500" dirty="0">
                    <a:latin typeface="Arial" panose="020B0604020202020204" pitchFamily="34" charset="0"/>
                    <a:cs typeface="Arial" panose="020B0604020202020204" pitchFamily="34" charset="0"/>
                  </a:rPr>
                  <a:t>Synonym Replacement (SR)</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to the base prompt </a:t>
                </a:r>
                <a14:m>
                  <m:oMath xmlns:m="http://schemas.openxmlformats.org/officeDocument/2006/math">
                    <m:sSub>
                      <m:sSubPr>
                        <m:ctrlPr>
                          <a:rPr lang="en-US" altLang="zh-CN" sz="1500" i="1" smtClean="0">
                            <a:latin typeface="Cambria Math" panose="02040503050406030204" pitchFamily="18" charset="0"/>
                            <a:cs typeface="Arial" panose="020B0604020202020204" pitchFamily="34" charset="0"/>
                          </a:rPr>
                        </m:ctrlPr>
                      </m:sSubPr>
                      <m:e>
                        <m:r>
                          <a:rPr lang="en-US" altLang="zh-CN" sz="1500" i="1">
                            <a:latin typeface="Cambria Math" panose="02040503050406030204" pitchFamily="18" charset="0"/>
                            <a:cs typeface="Arial" panose="020B0604020202020204" pitchFamily="34" charset="0"/>
                          </a:rPr>
                          <m:t>𝐵</m:t>
                        </m:r>
                      </m:e>
                      <m:sub>
                        <m:r>
                          <a:rPr lang="en-US" altLang="zh-CN" sz="1500" i="1">
                            <a:latin typeface="Cambria Math" panose="02040503050406030204" pitchFamily="18" charset="0"/>
                            <a:cs typeface="Arial" panose="020B0604020202020204" pitchFamily="34" charset="0"/>
                          </a:rPr>
                          <m:t>𝑝</m:t>
                        </m:r>
                      </m:sub>
                    </m:sSub>
                  </m:oMath>
                </a14:m>
                <a:endParaRPr lang="en-US" altLang="zh-CN" sz="1500" dirty="0">
                  <a:latin typeface="Arial" panose="020B0604020202020204" pitchFamily="34" charset="0"/>
                  <a:cs typeface="Arial" panose="020B0604020202020204" pitchFamily="34" charset="0"/>
                </a:endParaRPr>
              </a:p>
              <a:p>
                <a:pPr marL="486900" lvl="1" indent="-342900">
                  <a:lnSpc>
                    <a:spcPct val="140000"/>
                  </a:lnSpc>
                  <a:buFont typeface="Wingdings" pitchFamily="2" charset="2"/>
                  <a:buChar char="Ø"/>
                </a:pPr>
                <a:r>
                  <a:rPr lang="en-US" altLang="zh-CN" sz="1500" dirty="0">
                    <a:latin typeface="Arial" panose="020B0604020202020204" pitchFamily="34" charset="0"/>
                    <a:cs typeface="Arial" panose="020B0604020202020204" pitchFamily="34" charset="0"/>
                  </a:rPr>
                  <a:t>Pre-trained MLM model</a:t>
                </a:r>
                <a:r>
                  <a:rPr lang="zh-CN" altLang="en-US" sz="1500" dirty="0">
                    <a:latin typeface="Arial" panose="020B0604020202020204" pitchFamily="34" charset="0"/>
                    <a:cs typeface="Arial" panose="020B0604020202020204" pitchFamily="34" charset="0"/>
                  </a:rPr>
                  <a:t> </a:t>
                </a:r>
                <a14:m>
                  <m:oMath xmlns:m="http://schemas.openxmlformats.org/officeDocument/2006/math">
                    <m:r>
                      <a:rPr lang="en-US" altLang="zh-CN" sz="1500" i="1" smtClean="0">
                        <a:latin typeface="Cambria Math" panose="02040503050406030204" pitchFamily="18" charset="0"/>
                        <a:ea typeface="Cambria Math" panose="02040503050406030204" pitchFamily="18" charset="0"/>
                        <a:cs typeface="Arial" panose="020B0604020202020204" pitchFamily="34" charset="0"/>
                      </a:rPr>
                      <m:t>ℒ</m:t>
                    </m:r>
                  </m:oMath>
                </a14:m>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with</a:t>
                </a:r>
                <a:r>
                  <a:rPr lang="zh-CN" altLang="en-US" sz="1500" dirty="0">
                    <a:latin typeface="Arial" panose="020B0604020202020204" pitchFamily="34" charset="0"/>
                    <a:cs typeface="Arial" panose="020B0604020202020204" pitchFamily="34" charset="0"/>
                  </a:rPr>
                  <a:t> </a:t>
                </a:r>
                <a:r>
                  <a:rPr lang="en-US" altLang="zh-CN" sz="1500" dirty="0">
                    <a:latin typeface="Arial" panose="020B0604020202020204" pitchFamily="34" charset="0"/>
                    <a:cs typeface="Arial" panose="020B0604020202020204" pitchFamily="34" charset="0"/>
                  </a:rPr>
                  <a:t>a randomly selected sentence</a:t>
                </a:r>
                <a:r>
                  <a:rPr lang="zh-CN" altLang="en-US" sz="1500" dirty="0">
                    <a:latin typeface="Arial" panose="020B0604020202020204" pitchFamily="34" charset="0"/>
                    <a:cs typeface="Arial" panose="020B0604020202020204" pitchFamily="34" charset="0"/>
                  </a:rPr>
                  <a:t> </a:t>
                </a:r>
                <a:r>
                  <a:rPr lang="en-US" altLang="zh-CN" sz="1500" b="1" dirty="0">
                    <a:solidFill>
                      <a:srgbClr val="FF0000"/>
                    </a:solidFill>
                    <a:latin typeface="Arial" panose="020B0604020202020204" pitchFamily="34" charset="0"/>
                    <a:cs typeface="Arial" panose="020B0604020202020204" pitchFamily="34" charset="0"/>
                  </a:rPr>
                  <a:t>[X]</a:t>
                </a:r>
              </a:p>
              <a:p>
                <a:pPr marL="486900" lvl="1" indent="-342900">
                  <a:lnSpc>
                    <a:spcPct val="140000"/>
                  </a:lnSpc>
                  <a:buFont typeface="Wingdings" pitchFamily="2" charset="2"/>
                  <a:buChar char="Ø"/>
                </a:pPr>
                <a:r>
                  <a:rPr lang="en-HK" altLang="zh-CN" sz="1500" dirty="0">
                    <a:latin typeface="Arial" panose="020B0604020202020204" pitchFamily="34" charset="0"/>
                    <a:cs typeface="Arial" panose="020B0604020202020204" pitchFamily="34" charset="0"/>
                  </a:rPr>
                  <a:t>Mask the replaceable tokens from the base prompt one at a time</a:t>
                </a:r>
              </a:p>
              <a:p>
                <a:pPr marL="342900" indent="-342900">
                  <a:lnSpc>
                    <a:spcPct val="140000"/>
                  </a:lnSpc>
                  <a:buFont typeface="Arial" panose="020B0604020202020204" pitchFamily="34" charset="0"/>
                  <a:buChar char="•"/>
                </a:pPr>
                <a:endParaRPr lang="en-HK" altLang="zh-CN" sz="2000" dirty="0">
                  <a:latin typeface="Arial" panose="020B0604020202020204" pitchFamily="34" charset="0"/>
                  <a:cs typeface="Arial" panose="020B0604020202020204" pitchFamily="34" charset="0"/>
                </a:endParaRP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964300"/>
                <a:ext cx="8406530" cy="3891792"/>
              </a:xfrm>
              <a:prstGeom prst="rect">
                <a:avLst/>
              </a:prstGeom>
              <a:blipFill>
                <a:blip r:embed="rId4"/>
                <a:stretch>
                  <a:fillRect l="-603" b="-3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8BCA701-180C-1C38-0B99-A543B13704FB}"/>
              </a:ext>
            </a:extLst>
          </p:cNvPr>
          <p:cNvSpPr txBox="1"/>
          <p:nvPr/>
        </p:nvSpPr>
        <p:spPr>
          <a:xfrm>
            <a:off x="555625" y="4864804"/>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p:txBody>
      </p:sp>
      <p:pic>
        <p:nvPicPr>
          <p:cNvPr id="5" name="Picture 4">
            <a:extLst>
              <a:ext uri="{FF2B5EF4-FFF2-40B4-BE49-F238E27FC236}">
                <a16:creationId xmlns:a16="http://schemas.microsoft.com/office/drawing/2014/main" id="{64F65ACB-1FB3-CE0D-FDDF-57175052DAA6}"/>
              </a:ext>
            </a:extLst>
          </p:cNvPr>
          <p:cNvPicPr>
            <a:picLocks noChangeAspect="1"/>
          </p:cNvPicPr>
          <p:nvPr/>
        </p:nvPicPr>
        <p:blipFill>
          <a:blip r:embed="rId5"/>
          <a:stretch>
            <a:fillRect/>
          </a:stretch>
        </p:blipFill>
        <p:spPr>
          <a:xfrm>
            <a:off x="6658329" y="3087558"/>
            <a:ext cx="2316862" cy="1738454"/>
          </a:xfrm>
          <a:prstGeom prst="rect">
            <a:avLst/>
          </a:prstGeom>
        </p:spPr>
      </p:pic>
      <p:pic>
        <p:nvPicPr>
          <p:cNvPr id="7" name="Picture 6">
            <a:extLst>
              <a:ext uri="{FF2B5EF4-FFF2-40B4-BE49-F238E27FC236}">
                <a16:creationId xmlns:a16="http://schemas.microsoft.com/office/drawing/2014/main" id="{3E21E147-2EA1-1367-2C28-06D9BEA72D46}"/>
              </a:ext>
            </a:extLst>
          </p:cNvPr>
          <p:cNvPicPr>
            <a:picLocks noChangeAspect="1"/>
          </p:cNvPicPr>
          <p:nvPr/>
        </p:nvPicPr>
        <p:blipFill>
          <a:blip r:embed="rId6"/>
          <a:stretch>
            <a:fillRect/>
          </a:stretch>
        </p:blipFill>
        <p:spPr>
          <a:xfrm>
            <a:off x="6752268" y="945259"/>
            <a:ext cx="2128984" cy="1786316"/>
          </a:xfrm>
          <a:prstGeom prst="rect">
            <a:avLst/>
          </a:prstGeom>
        </p:spPr>
      </p:pic>
      <p:sp>
        <p:nvSpPr>
          <p:cNvPr id="9" name="TextBox 8">
            <a:extLst>
              <a:ext uri="{FF2B5EF4-FFF2-40B4-BE49-F238E27FC236}">
                <a16:creationId xmlns:a16="http://schemas.microsoft.com/office/drawing/2014/main" id="{C6E46E6A-0784-28A4-FEE3-E3DC0B7407FF}"/>
              </a:ext>
            </a:extLst>
          </p:cNvPr>
          <p:cNvSpPr txBox="1"/>
          <p:nvPr/>
        </p:nvSpPr>
        <p:spPr>
          <a:xfrm>
            <a:off x="7833088" y="3201194"/>
            <a:ext cx="5621964" cy="307777"/>
          </a:xfrm>
          <a:prstGeom prst="rect">
            <a:avLst/>
          </a:prstGeom>
          <a:noFill/>
        </p:spPr>
        <p:txBody>
          <a:bodyPr wrap="square">
            <a:spAutoFit/>
          </a:bodyPr>
          <a:lstStyle/>
          <a:p>
            <a:r>
              <a:rPr lang="en-US" sz="1400" dirty="0"/>
              <a:t>30</a:t>
            </a:r>
            <a:r>
              <a:rPr lang="zh-CN" altLang="en-US" sz="1400" dirty="0"/>
              <a:t> </a:t>
            </a:r>
            <a:r>
              <a:rPr lang="en-US" altLang="zh-CN" sz="1400" dirty="0"/>
              <a:t>candidates</a:t>
            </a:r>
            <a:endParaRPr lang="en-US" dirty="0"/>
          </a:p>
        </p:txBody>
      </p:sp>
    </p:spTree>
    <p:extLst>
      <p:ext uri="{BB962C8B-B14F-4D97-AF65-F5344CB8AC3E}">
        <p14:creationId xmlns:p14="http://schemas.microsoft.com/office/powerpoint/2010/main" val="3436244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64300"/>
                <a:ext cx="8406530" cy="389179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HK" altLang="zh-CN" sz="2000" b="1" i="1" u="sng" dirty="0">
                    <a:solidFill>
                      <a:srgbClr val="FF0000"/>
                    </a:solidFill>
                    <a:latin typeface="Arial" panose="020B0604020202020204" pitchFamily="34" charset="0"/>
                    <a:cs typeface="Arial" panose="020B0604020202020204" pitchFamily="34" charset="0"/>
                  </a:rPr>
                  <a:t>Prompt Ranking</a:t>
                </a:r>
                <a:r>
                  <a:rPr lang="zh-CN" altLang="en-US" sz="2000" b="1" i="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zh-CN" altLang="en-US" sz="2000" i="1" smtClean="0">
                        <a:latin typeface="Cambria Math" panose="02040503050406030204" pitchFamily="18" charset="0"/>
                        <a:cs typeface="Arial" panose="020B0604020202020204" pitchFamily="34" charset="0"/>
                      </a:rPr>
                      <m:t>−</m:t>
                    </m:r>
                  </m:oMath>
                </a14:m>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under zero-shot setting</a:t>
                </a:r>
                <a:endParaRPr lang="en-HK" altLang="zh-CN" sz="2000"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Zero-shot Setting</a:t>
                </a: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High-quality prompt</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en-US" altLang="zh-CN" sz="1400" i="1" dirty="0">
                        <a:latin typeface="Cambria Math" panose="02040503050406030204" pitchFamily="18" charset="0"/>
                        <a:cs typeface="Arial" panose="020B0604020202020204" pitchFamily="34" charset="0"/>
                      </a:rPr>
                      <m:t>𝑃</m:t>
                    </m:r>
                  </m:oMath>
                </a14:m>
                <a:r>
                  <a:rPr lang="en-HK" altLang="zh-CN"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(with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number</a:t>
                </a:r>
                <a:r>
                  <a:rPr lang="zh-CN" altLang="en-US" sz="1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𝑆</m:t>
                        </m:r>
                      </m:e>
                      <m:sub>
                        <m:r>
                          <a:rPr lang="en-US" altLang="zh-CN" sz="1400" i="1">
                            <a:latin typeface="Cambria Math" panose="02040503050406030204" pitchFamily="18" charset="0"/>
                          </a:rPr>
                          <m:t>𝑊</m:t>
                        </m:r>
                      </m:sub>
                    </m:sSub>
                  </m:oMath>
                </a14:m>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should be more sensitive to changing certain keywords</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en-HK" altLang="zh-CN" sz="1400" i="1">
                        <a:latin typeface="Cambria Math" panose="02040503050406030204" pitchFamily="18" charset="0"/>
                        <a:ea typeface="Cambria Math" panose="02040503050406030204" pitchFamily="18" charset="0"/>
                        <a:cs typeface="Arial" panose="020B0604020202020204" pitchFamily="34" charset="0"/>
                      </a:rPr>
                      <m:t>𝒱</m:t>
                    </m:r>
                  </m:oMath>
                </a14:m>
                <a:r>
                  <a:rPr lang="zh-CN" altLang="en-US" sz="1400" dirty="0">
                    <a:latin typeface="Arial" panose="020B0604020202020204" pitchFamily="34" charset="0"/>
                    <a:cs typeface="Arial" panose="020B0604020202020204" pitchFamily="34" charset="0"/>
                  </a:rPr>
                  <a:t> </a:t>
                </a:r>
                <a:endParaRPr lang="en-HK" altLang="zh-CN" sz="1400" dirty="0">
                  <a:latin typeface="Arial" panose="020B0604020202020204" pitchFamily="34" charset="0"/>
                  <a:cs typeface="Arial" panose="020B0604020202020204" pitchFamily="34" charset="0"/>
                </a:endParaRP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Key token </a:t>
                </a:r>
                <a14:m>
                  <m:oMath xmlns:m="http://schemas.openxmlformats.org/officeDocument/2006/math">
                    <m:r>
                      <a:rPr lang="en-HK" altLang="zh-CN" sz="1400" i="1" smtClean="0">
                        <a:latin typeface="Cambria Math" panose="02040503050406030204" pitchFamily="18" charset="0"/>
                        <a:ea typeface="Cambria Math" panose="02040503050406030204" pitchFamily="18" charset="0"/>
                        <a:cs typeface="Arial" panose="020B0604020202020204" pitchFamily="34" charset="0"/>
                      </a:rPr>
                      <m:t>𝒱</m:t>
                    </m:r>
                  </m:oMath>
                </a14:m>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flips </a:t>
                </a:r>
                <a14:m>
                  <m:oMath xmlns:m="http://schemas.openxmlformats.org/officeDocument/2006/math">
                    <m:r>
                      <a:rPr lang="en-HK" altLang="zh-CN" sz="1400" i="1" smtClean="0">
                        <a:latin typeface="Cambria Math" panose="02040503050406030204" pitchFamily="18" charset="0"/>
                        <a:ea typeface="Cambria Math" panose="02040503050406030204" pitchFamily="18" charset="0"/>
                        <a:cs typeface="Arial" panose="020B0604020202020204" pitchFamily="34" charset="0"/>
                      </a:rPr>
                      <m:t>⇒</m:t>
                    </m:r>
                  </m:oMath>
                </a14:m>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Predicted label</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en-HK" altLang="zh-CN" sz="1400" i="1">
                        <a:latin typeface="Cambria Math" panose="02040503050406030204" pitchFamily="18" charset="0"/>
                        <a:ea typeface="Cambria Math" panose="02040503050406030204" pitchFamily="18" charset="0"/>
                        <a:cs typeface="Arial" panose="020B0604020202020204" pitchFamily="34" charset="0"/>
                      </a:rPr>
                      <m:t>𝒴</m:t>
                    </m:r>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flips</a:t>
                </a:r>
              </a:p>
              <a:p>
                <a:pPr marL="486900" lvl="1" indent="-342900">
                  <a:lnSpc>
                    <a:spcPct val="140000"/>
                  </a:lnSpc>
                  <a:buFont typeface="Wingdings" pitchFamily="2" charset="2"/>
                  <a:buChar char="Ø"/>
                </a:pPr>
                <a:r>
                  <a:rPr lang="en-US" altLang="zh-CN" sz="1400" dirty="0">
                    <a:latin typeface="Arial" panose="020B0604020202020204" pitchFamily="34" charset="0"/>
                    <a:cs typeface="Arial" panose="020B0604020202020204" pitchFamily="34" charset="0"/>
                  </a:rPr>
                  <a:t>Mapping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token</a:t>
                </a:r>
                <a:r>
                  <a:rPr lang="zh-CN" altLang="en-US" sz="1400" dirty="0">
                    <a:latin typeface="Arial" panose="020B0604020202020204" pitchFamily="34" charset="0"/>
                    <a:cs typeface="Arial" panose="020B0604020202020204" pitchFamily="34" charset="0"/>
                  </a:rPr>
                  <a:t> </a:t>
                </a:r>
                <a14:m>
                  <m:oMath xmlns:m="http://schemas.openxmlformats.org/officeDocument/2006/math">
                    <m:r>
                      <a:rPr lang="en-HK" altLang="zh-CN" sz="1400" i="1">
                        <a:latin typeface="Cambria Math" panose="02040503050406030204" pitchFamily="18" charset="0"/>
                        <a:ea typeface="Cambria Math" panose="02040503050406030204" pitchFamily="18" charset="0"/>
                        <a:cs typeface="Arial" panose="020B0604020202020204" pitchFamily="34" charset="0"/>
                      </a:rPr>
                      <m:t>𝒱</m:t>
                    </m:r>
                  </m:oMath>
                </a14:m>
                <a:r>
                  <a:rPr lang="en-US" altLang="zh-CN" sz="1400"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t>
                </a:r>
                <a:r>
                  <a:rPr lang="en-US" altLang="zh-CN" sz="1400" b="1" dirty="0">
                    <a:solidFill>
                      <a:srgbClr val="FF0000"/>
                    </a:solidFill>
                    <a:latin typeface="Arial" panose="020B0604020202020204" pitchFamily="34" charset="0"/>
                    <a:cs typeface="Arial" panose="020B0604020202020204" pitchFamily="34" charset="0"/>
                  </a:rPr>
                  <a:t>great</a:t>
                </a:r>
                <a:r>
                  <a:rPr lang="en-US" altLang="zh-CN" sz="1400" b="1" dirty="0">
                    <a:latin typeface="Arial" panose="020B0604020202020204" pitchFamily="34" charset="0"/>
                    <a:cs typeface="Arial" panose="020B0604020202020204" pitchFamily="34" charset="0"/>
                  </a:rPr>
                  <a:t>”</a:t>
                </a:r>
                <a:r>
                  <a:rPr lang="zh-CN" altLang="en-US" sz="1400" b="1" dirty="0">
                    <a:latin typeface="Arial" panose="020B0604020202020204" pitchFamily="34" charset="0"/>
                    <a:cs typeface="Arial" panose="020B0604020202020204" pitchFamily="34" charset="0"/>
                  </a:rPr>
                  <a:t> </a:t>
                </a:r>
                <a14:m>
                  <m:oMath xmlns:m="http://schemas.openxmlformats.org/officeDocument/2006/math">
                    <m:r>
                      <a:rPr lang="zh-CN" altLang="en-US" sz="1400" b="1" i="1" smtClean="0">
                        <a:latin typeface="Cambria Math" panose="02040503050406030204" pitchFamily="18" charset="0"/>
                        <a:cs typeface="Arial" panose="020B0604020202020204" pitchFamily="34" charset="0"/>
                      </a:rPr>
                      <m:t>→</m:t>
                    </m:r>
                  </m:oMath>
                </a14:m>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“positive”</a:t>
                </a:r>
                <a:r>
                  <a:rPr lang="en-US" altLang="zh-CN" sz="1400" dirty="0">
                    <a:latin typeface="Arial" panose="020B0604020202020204" pitchFamily="34" charset="0"/>
                    <a:cs typeface="Arial" panose="020B0604020202020204" pitchFamily="34" charset="0"/>
                  </a:rPr>
                  <a:t>]</a:t>
                </a:r>
              </a:p>
              <a:p>
                <a:pPr marL="486900" lvl="1" indent="-342900">
                  <a:lnSpc>
                    <a:spcPct val="140000"/>
                  </a:lnSpc>
                  <a:buFont typeface="Wingdings" pitchFamily="2" charset="2"/>
                  <a:buChar char="Ø"/>
                </a:pPr>
                <a:r>
                  <a:rPr lang="en-US" altLang="zh-CN" sz="1400" dirty="0">
                    <a:latin typeface="Arial" panose="020B0604020202020204" pitchFamily="34" charset="0"/>
                    <a:cs typeface="Arial" panose="020B0604020202020204" pitchFamily="34" charset="0"/>
                  </a:rPr>
                  <a:t>Use</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Wordnet</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[2]</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to obtain</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synonyms</a:t>
                </a:r>
                <a:endParaRPr lang="en-US" altLang="zh-CN" sz="1400" dirty="0">
                  <a:latin typeface="Arial" panose="020B0604020202020204" pitchFamily="34" charset="0"/>
                  <a:cs typeface="Arial" panose="020B0604020202020204" pitchFamily="34" charset="0"/>
                </a:endParaRP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Zero-one scoring function</a:t>
                </a: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964300"/>
                <a:ext cx="8406530" cy="3891792"/>
              </a:xfrm>
              <a:prstGeom prst="rect">
                <a:avLst/>
              </a:prstGeom>
              <a:blipFill>
                <a:blip r:embed="rId4"/>
                <a:stretch>
                  <a:fillRect l="-75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8BCA701-180C-1C38-0B99-A543B13704FB}"/>
              </a:ext>
            </a:extLst>
          </p:cNvPr>
          <p:cNvSpPr txBox="1"/>
          <p:nvPr/>
        </p:nvSpPr>
        <p:spPr>
          <a:xfrm>
            <a:off x="566652" y="4470181"/>
            <a:ext cx="9142344" cy="646331"/>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a:p>
            <a:r>
              <a:rPr lang="en-US" altLang="zh-CN" sz="1200" dirty="0">
                <a:latin typeface="+mn-lt"/>
              </a:rPr>
              <a:t>[2]</a:t>
            </a:r>
            <a:r>
              <a:rPr lang="zh-CN" altLang="en-US" sz="1200" dirty="0">
                <a:latin typeface="+mn-lt"/>
              </a:rPr>
              <a:t> </a:t>
            </a:r>
            <a:r>
              <a:rPr lang="en-HK" altLang="zh-CN" sz="1200" dirty="0">
                <a:latin typeface="+mn-lt"/>
              </a:rPr>
              <a:t>Miller </a:t>
            </a:r>
            <a:r>
              <a:rPr lang="en-HK" altLang="zh-CN" sz="1200" i="1" dirty="0">
                <a:latin typeface="+mn-lt"/>
              </a:rPr>
              <a:t>et al.</a:t>
            </a:r>
            <a:r>
              <a:rPr lang="en-HK" altLang="zh-CN" sz="1200" dirty="0">
                <a:latin typeface="+mn-lt"/>
              </a:rPr>
              <a:t>, WordNet: A Lexical Database for English, In Communications of the ACM</a:t>
            </a:r>
            <a:r>
              <a:rPr lang="en-US" altLang="zh-CN" sz="1200" dirty="0">
                <a:latin typeface="+mn-lt"/>
              </a:rPr>
              <a:t>’1995</a:t>
            </a:r>
            <a:r>
              <a:rPr lang="en-HK" altLang="zh-CN" sz="1200" dirty="0">
                <a:latin typeface="+mn-lt"/>
              </a:rPr>
              <a:t>.</a:t>
            </a:r>
          </a:p>
        </p:txBody>
      </p:sp>
      <p:pic>
        <p:nvPicPr>
          <p:cNvPr id="3" name="Picture 2">
            <a:extLst>
              <a:ext uri="{FF2B5EF4-FFF2-40B4-BE49-F238E27FC236}">
                <a16:creationId xmlns:a16="http://schemas.microsoft.com/office/drawing/2014/main" id="{3BB0B146-312E-9F1E-BD0B-6B6FC5413184}"/>
              </a:ext>
            </a:extLst>
          </p:cNvPr>
          <p:cNvPicPr>
            <a:picLocks noChangeAspect="1"/>
          </p:cNvPicPr>
          <p:nvPr/>
        </p:nvPicPr>
        <p:blipFill>
          <a:blip r:embed="rId5"/>
          <a:stretch>
            <a:fillRect/>
          </a:stretch>
        </p:blipFill>
        <p:spPr>
          <a:xfrm>
            <a:off x="5069669" y="2248561"/>
            <a:ext cx="3707904" cy="1822692"/>
          </a:xfrm>
          <a:prstGeom prst="rect">
            <a:avLst/>
          </a:prstGeom>
        </p:spPr>
      </p:pic>
      <p:sp>
        <p:nvSpPr>
          <p:cNvPr id="8" name="Oval 7">
            <a:extLst>
              <a:ext uri="{FF2B5EF4-FFF2-40B4-BE49-F238E27FC236}">
                <a16:creationId xmlns:a16="http://schemas.microsoft.com/office/drawing/2014/main" id="{7036836B-7059-2F58-DE2D-BE666A0E31FD}"/>
              </a:ext>
            </a:extLst>
          </p:cNvPr>
          <p:cNvSpPr/>
          <p:nvPr/>
        </p:nvSpPr>
        <p:spPr>
          <a:xfrm>
            <a:off x="6012160" y="3238718"/>
            <a:ext cx="432048" cy="268168"/>
          </a:xfrm>
          <a:prstGeom prst="ellipse">
            <a:avLst/>
          </a:prstGeom>
          <a:noFill/>
          <a:ln w="28575">
            <a:solidFill>
              <a:srgbClr val="FFFF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2495A2-FA63-2184-49FC-000E60364BB8}"/>
                  </a:ext>
                </a:extLst>
              </p:cNvPr>
              <p:cNvSpPr txBox="1"/>
              <p:nvPr/>
            </p:nvSpPr>
            <p:spPr>
              <a:xfrm>
                <a:off x="6012160" y="2495554"/>
                <a:ext cx="1399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d>
                      <m:r>
                        <a:rPr lang="en-US" altLang="zh-CN" sz="1400" i="1">
                          <a:latin typeface="Cambria Math" panose="02040503050406030204" pitchFamily="18" charset="0"/>
                        </a:rPr>
                        <m:t>=</m:t>
                      </m:r>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sub>
                              <m:r>
                                <m:rPr>
                                  <m:sty m:val="p"/>
                                </m:rPr>
                                <a:rPr lang="en-US" altLang="zh-CN" sz="1400" i="1">
                                  <a:latin typeface="Cambria Math" panose="02040503050406030204" pitchFamily="18" charset="0"/>
                                </a:rPr>
                                <m:t>same</m:t>
                              </m:r>
                            </m:sub>
                          </m:sSub>
                        </m:e>
                      </m:d>
                    </m:oMath>
                  </m:oMathPara>
                </a14:m>
                <a:endParaRPr lang="en-US" sz="1400" dirty="0"/>
              </a:p>
            </p:txBody>
          </p:sp>
        </mc:Choice>
        <mc:Fallback xmlns="">
          <p:sp>
            <p:nvSpPr>
              <p:cNvPr id="11" name="TextBox 10">
                <a:extLst>
                  <a:ext uri="{FF2B5EF4-FFF2-40B4-BE49-F238E27FC236}">
                    <a16:creationId xmlns:a16="http://schemas.microsoft.com/office/drawing/2014/main" id="{7F2495A2-FA63-2184-49FC-000E60364BB8}"/>
                  </a:ext>
                </a:extLst>
              </p:cNvPr>
              <p:cNvSpPr txBox="1">
                <a:spLocks noRot="1" noChangeAspect="1" noMove="1" noResize="1" noEditPoints="1" noAdjustHandles="1" noChangeArrowheads="1" noChangeShapeType="1" noTextEdit="1"/>
              </p:cNvSpPr>
              <p:nvPr/>
            </p:nvSpPr>
            <p:spPr>
              <a:xfrm>
                <a:off x="6012160" y="2495554"/>
                <a:ext cx="1399614" cy="215444"/>
              </a:xfrm>
              <a:prstGeom prst="rect">
                <a:avLst/>
              </a:prstGeom>
              <a:blipFill>
                <a:blip r:embed="rId6"/>
                <a:stretch>
                  <a:fillRect l="-270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EBC644-9E61-C576-DB66-7C6808D030F5}"/>
                  </a:ext>
                </a:extLst>
              </p:cNvPr>
              <p:cNvSpPr txBox="1"/>
              <p:nvPr/>
            </p:nvSpPr>
            <p:spPr>
              <a:xfrm>
                <a:off x="229659" y="3828737"/>
                <a:ext cx="5296250" cy="559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𝜆</m:t>
                          </m:r>
                        </m:e>
                        <m:sub>
                          <m:sSub>
                            <m:sSubPr>
                              <m:ctrlPr>
                                <a:rPr lang="en-US" sz="1400" i="1" smtClean="0">
                                  <a:latin typeface="Cambria Math" panose="02040503050406030204" pitchFamily="18" charset="0"/>
                                </a:rPr>
                              </m:ctrlPr>
                            </m:sSubPr>
                            <m:e>
                              <m:r>
                                <a:rPr lang="en-US" sz="1400" i="1">
                                  <a:latin typeface="Cambria Math" panose="02040503050406030204" pitchFamily="18" charset="0"/>
                                </a:rPr>
                                <m:t>𝑠</m:t>
                              </m:r>
                            </m:e>
                            <m:sub>
                              <m:r>
                                <m:rPr>
                                  <m:sty m:val="p"/>
                                </m:rPr>
                                <a:rPr lang="en-US" sz="1400" i="1">
                                  <a:latin typeface="Cambria Math" panose="02040503050406030204" pitchFamily="18" charset="0"/>
                                </a:rPr>
                                <m:t>in</m:t>
                              </m:r>
                            </m:sub>
                          </m:sSub>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1,</m:t>
                              </m:r>
                              <m:r>
                                <a:rPr lang="zh-CN" altLang="en-US" sz="1400" b="0" i="1" smtClean="0">
                                  <a:latin typeface="Cambria Math" panose="02040503050406030204" pitchFamily="18" charset="0"/>
                                </a:rPr>
                                <m:t>  </m:t>
                              </m:r>
                              <m:r>
                                <m:rPr>
                                  <m:sty m:val="p"/>
                                </m:rPr>
                                <a:rPr lang="en-US" altLang="zh-CN" sz="1400" i="1">
                                  <a:latin typeface="Cambria Math" panose="02040503050406030204" pitchFamily="18" charset="0"/>
                                </a:rPr>
                                <m:t>if</m:t>
                              </m:r>
                              <m:r>
                                <a:rPr lang="zh-CN" altLang="en-US" sz="1400" b="0" i="1" smtClean="0">
                                  <a:latin typeface="Cambria Math" panose="02040503050406030204" pitchFamily="18" charset="0"/>
                                </a:rPr>
                                <m:t> </m:t>
                              </m:r>
                              <m:r>
                                <a:rPr lang="en-US" altLang="zh-CN" sz="1400" i="1">
                                  <a:latin typeface="Cambria Math" panose="02040503050406030204" pitchFamily="18" charset="0"/>
                                </a:rPr>
                                <m:t>𝑂</m:t>
                              </m:r>
                              <m:d>
                                <m:dPr>
                                  <m:ctrlPr>
                                    <a:rPr lang="en-US" altLang="zh-CN" sz="1400" b="0" i="1" smtClean="0">
                                      <a:latin typeface="Cambria Math" panose="02040503050406030204" pitchFamily="18" charset="0"/>
                                    </a:rPr>
                                  </m:ctrlPr>
                                </m:d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d>
                              <m:r>
                                <a:rPr lang="en-US" altLang="zh-CN" sz="1400" b="0" i="1" smtClean="0">
                                  <a:latin typeface="Cambria Math" panose="02040503050406030204" pitchFamily="18" charset="0"/>
                                </a:rPr>
                                <m:t>=</m:t>
                              </m:r>
                              <m:r>
                                <a:rPr lang="en-US" altLang="zh-CN" sz="1400" i="1">
                                  <a:latin typeface="Cambria Math" panose="02040503050406030204" pitchFamily="18" charset="0"/>
                                </a:rPr>
                                <m:t>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sub>
                                      <m:r>
                                        <m:rPr>
                                          <m:sty m:val="p"/>
                                        </m:rPr>
                                        <a:rPr lang="en-US" altLang="zh-CN" sz="1400" i="1">
                                          <a:latin typeface="Cambria Math" panose="02040503050406030204" pitchFamily="18" charset="0"/>
                                        </a:rPr>
                                        <m:t>same</m:t>
                                      </m:r>
                                    </m:sub>
                                  </m:sSub>
                                </m:e>
                              </m:d>
                              <m:r>
                                <a:rPr lang="zh-CN" altLang="en-US" sz="1400" b="0" i="1" smtClean="0">
                                  <a:latin typeface="Cambria Math" panose="02040503050406030204" pitchFamily="18" charset="0"/>
                                </a:rPr>
                                <m:t> </m:t>
                              </m:r>
                              <m:r>
                                <m:rPr>
                                  <m:sty m:val="p"/>
                                </m:rPr>
                                <a:rPr lang="en-US" altLang="zh-CN" sz="1400" i="1">
                                  <a:latin typeface="Cambria Math" panose="02040503050406030204" pitchFamily="18" charset="0"/>
                                </a:rPr>
                                <m:t>or</m:t>
                              </m:r>
                              <m:r>
                                <a:rPr lang="zh-CN" altLang="en-US" sz="1400" b="0" i="1" smtClean="0">
                                  <a:latin typeface="Cambria Math" panose="02040503050406030204" pitchFamily="18" charset="0"/>
                                </a:rPr>
                                <m:t> </m:t>
                              </m:r>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d>
                              <m:r>
                                <a:rPr lang="en-US" altLang="zh-CN" sz="140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sub>
                                      <m:r>
                                        <m:rPr>
                                          <m:sty m:val="p"/>
                                        </m:rPr>
                                        <a:rPr lang="en-US" altLang="zh-CN" sz="1400" i="1">
                                          <a:latin typeface="Cambria Math" panose="02040503050406030204" pitchFamily="18" charset="0"/>
                                          <a:ea typeface="Cambria Math" panose="02040503050406030204" pitchFamily="18" charset="0"/>
                                        </a:rPr>
                                        <m:t>flip</m:t>
                                      </m:r>
                                    </m:sub>
                                  </m:sSub>
                                </m:e>
                              </m:d>
                              <m:r>
                                <a:rPr lang="en-US" altLang="zh-CN" sz="1400" b="0" i="1" smtClean="0">
                                  <a:latin typeface="Cambria Math" panose="02040503050406030204" pitchFamily="18" charset="0"/>
                                </a:rPr>
                                <m:t>;</m:t>
                              </m:r>
                            </m:e>
                            <m:e>
                              <m:r>
                                <a:rPr lang="en-US" altLang="zh-CN" sz="1400" b="0" i="1" smtClean="0">
                                  <a:latin typeface="Cambria Math" panose="02040503050406030204" pitchFamily="18" charset="0"/>
                                </a:rPr>
                                <m:t>0,</m:t>
                              </m:r>
                              <m:r>
                                <a:rPr lang="zh-CN" altLang="en-US" sz="1400" b="0" i="1" smtClean="0">
                                  <a:latin typeface="Cambria Math" panose="02040503050406030204" pitchFamily="18" charset="0"/>
                                </a:rPr>
                                <m:t>  </m:t>
                              </m:r>
                              <m:r>
                                <m:rPr>
                                  <m:sty m:val="p"/>
                                </m:rPr>
                                <a:rPr lang="en-US" altLang="zh-CN" sz="1400" i="1">
                                  <a:latin typeface="Cambria Math" panose="02040503050406030204" pitchFamily="18" charset="0"/>
                                </a:rPr>
                                <m:t>otherwise</m:t>
                              </m:r>
                              <m:r>
                                <a:rPr lang="en-US" altLang="zh-CN" sz="1400" b="0" i="1" smtClean="0">
                                  <a:latin typeface="Cambria Math" panose="02040503050406030204" pitchFamily="18" charset="0"/>
                                </a:rPr>
                                <m:t>.</m:t>
                              </m:r>
                            </m:e>
                          </m:eqArr>
                        </m:e>
                      </m:d>
                    </m:oMath>
                  </m:oMathPara>
                </a14:m>
                <a:endParaRPr lang="en-US" sz="1400" dirty="0"/>
              </a:p>
            </p:txBody>
          </p:sp>
        </mc:Choice>
        <mc:Fallback xmlns="">
          <p:sp>
            <p:nvSpPr>
              <p:cNvPr id="12" name="TextBox 11">
                <a:extLst>
                  <a:ext uri="{FF2B5EF4-FFF2-40B4-BE49-F238E27FC236}">
                    <a16:creationId xmlns:a16="http://schemas.microsoft.com/office/drawing/2014/main" id="{57EBC644-9E61-C576-DB66-7C6808D030F5}"/>
                  </a:ext>
                </a:extLst>
              </p:cNvPr>
              <p:cNvSpPr txBox="1">
                <a:spLocks noRot="1" noChangeAspect="1" noMove="1" noResize="1" noEditPoints="1" noAdjustHandles="1" noChangeArrowheads="1" noChangeShapeType="1" noTextEdit="1"/>
              </p:cNvSpPr>
              <p:nvPr/>
            </p:nvSpPr>
            <p:spPr>
              <a:xfrm>
                <a:off x="229659" y="3828737"/>
                <a:ext cx="5296250" cy="559577"/>
              </a:xfrm>
              <a:prstGeom prst="rect">
                <a:avLst/>
              </a:prstGeom>
              <a:blipFill>
                <a:blip r:embed="rId7"/>
                <a:stretch>
                  <a:fillRect t="-228889" b="-3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F8332F-99B8-5A3C-A97B-890EDBA78D50}"/>
                  </a:ext>
                </a:extLst>
              </p:cNvPr>
              <p:cNvSpPr txBox="1"/>
              <p:nvPr/>
            </p:nvSpPr>
            <p:spPr>
              <a:xfrm>
                <a:off x="7019615" y="4132370"/>
                <a:ext cx="2146742" cy="7300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00" i="0" smtClean="0">
                          <a:latin typeface="Cambria Math" panose="02040503050406030204" pitchFamily="18" charset="0"/>
                        </a:rPr>
                        <m:t>Score</m:t>
                      </m:r>
                      <m:d>
                        <m:dPr>
                          <m:ctrlPr>
                            <a:rPr lang="en-US" altLang="zh-CN" sz="1600" b="0" i="1" smtClean="0">
                              <a:latin typeface="Cambria Math" panose="02040503050406030204" pitchFamily="18" charset="0"/>
                            </a:rPr>
                          </m:ctrlPr>
                        </m:dPr>
                        <m:e>
                          <m:r>
                            <a:rPr lang="en-US" altLang="zh-CN" sz="1600" i="1">
                              <a:latin typeface="Cambria Math" panose="02040503050406030204" pitchFamily="18" charset="0"/>
                            </a:rPr>
                            <m:t>𝑃</m:t>
                          </m:r>
                        </m:e>
                      </m:d>
                      <m:r>
                        <a:rPr lang="en-US" altLang="zh-CN" sz="1600" b="0" i="1" smtClean="0">
                          <a:latin typeface="Cambria Math" panose="02040503050406030204" pitchFamily="18" charset="0"/>
                        </a:rPr>
                        <m:t>=</m:t>
                      </m:r>
                      <m:nary>
                        <m:naryPr>
                          <m:chr m:val="∑"/>
                          <m:ctrlPr>
                            <a:rPr lang="en-US" altLang="zh-CN" sz="1600" b="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𝑊</m:t>
                              </m:r>
                            </m:sub>
                          </m:sSub>
                          <m:r>
                            <a:rPr lang="en-US" altLang="zh-CN" sz="1600" b="0" i="1" smtClean="0">
                              <a:latin typeface="Cambria Math" panose="02040503050406030204" pitchFamily="18" charset="0"/>
                            </a:rPr>
                            <m:t>|</m:t>
                          </m:r>
                        </m:sup>
                        <m:e>
                          <m:nary>
                            <m:naryPr>
                              <m:chr m:val="∑"/>
                              <m:ctrlPr>
                                <a:rPr lang="en-US" altLang="zh-CN" sz="1600" b="0" i="1" smtClean="0">
                                  <a:latin typeface="Cambria Math" panose="02040503050406030204" pitchFamily="18" charset="0"/>
                                </a:rPr>
                              </m:ctrlPr>
                            </m:naryPr>
                            <m:sub>
                              <m:r>
                                <m:rPr>
                                  <m:brk m:alnAt="23"/>
                                </m:rPr>
                                <a:rPr lang="en-US" altLang="zh-CN" sz="1600" i="1">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r>
                                <a:rPr lang="en-US" altLang="zh-CN" sz="1600" i="1">
                                  <a:latin typeface="Cambria Math" panose="02040503050406030204" pitchFamily="18" charset="0"/>
                                </a:rPr>
                                <m:t>𝑍</m:t>
                              </m:r>
                              <m:r>
                                <a:rPr lang="en-US" altLang="zh-CN" sz="1600" b="0" i="1" smtClean="0">
                                  <a:latin typeface="Cambria Math" panose="02040503050406030204" pitchFamily="18" charset="0"/>
                                </a:rPr>
                                <m:t>|</m:t>
                              </m:r>
                            </m:sup>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𝑖𝑗</m:t>
                                      </m:r>
                                    </m:sub>
                                  </m:sSub>
                                </m:sub>
                              </m:sSub>
                            </m:e>
                          </m:nary>
                        </m:e>
                      </m:nary>
                      <m:r>
                        <a:rPr lang="en-US" altLang="zh-CN" sz="1600" b="0" i="1" smtClean="0">
                          <a:latin typeface="Cambria Math" panose="02040503050406030204" pitchFamily="18" charset="0"/>
                        </a:rPr>
                        <m:t>.</m:t>
                      </m:r>
                    </m:oMath>
                  </m:oMathPara>
                </a14:m>
                <a:endParaRPr lang="en-US" sz="1600" dirty="0"/>
              </a:p>
            </p:txBody>
          </p:sp>
        </mc:Choice>
        <mc:Fallback xmlns="">
          <p:sp>
            <p:nvSpPr>
              <p:cNvPr id="13" name="TextBox 12">
                <a:extLst>
                  <a:ext uri="{FF2B5EF4-FFF2-40B4-BE49-F238E27FC236}">
                    <a16:creationId xmlns:a16="http://schemas.microsoft.com/office/drawing/2014/main" id="{27F8332F-99B8-5A3C-A97B-890EDBA78D50}"/>
                  </a:ext>
                </a:extLst>
              </p:cNvPr>
              <p:cNvSpPr txBox="1">
                <a:spLocks noRot="1" noChangeAspect="1" noMove="1" noResize="1" noEditPoints="1" noAdjustHandles="1" noChangeArrowheads="1" noChangeShapeType="1" noTextEdit="1"/>
              </p:cNvSpPr>
              <p:nvPr/>
            </p:nvSpPr>
            <p:spPr>
              <a:xfrm>
                <a:off x="7019615" y="4132370"/>
                <a:ext cx="2146742" cy="730008"/>
              </a:xfrm>
              <a:prstGeom prst="rect">
                <a:avLst/>
              </a:prstGeom>
              <a:blipFill>
                <a:blip r:embed="rId8"/>
                <a:stretch>
                  <a:fillRect l="-1176" t="-106780" r="-4118" b="-1627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4A91BB-CFA0-CF70-6779-8861DA7B3887}"/>
                  </a:ext>
                </a:extLst>
              </p:cNvPr>
              <p:cNvSpPr txBox="1"/>
              <p:nvPr/>
            </p:nvSpPr>
            <p:spPr>
              <a:xfrm>
                <a:off x="5440842" y="3939072"/>
                <a:ext cx="1574684" cy="342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𝑂</m:t>
                      </m:r>
                      <m:d>
                        <m:dPr>
                          <m:ctrlPr>
                            <a:rPr lang="en-US" altLang="zh-CN" sz="1400" i="1">
                              <a:latin typeface="Cambria Math" panose="02040503050406030204" pitchFamily="18" charset="0"/>
                            </a:rPr>
                          </m:ctrlPr>
                        </m:d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d>
                      <m:r>
                        <a:rPr lang="en-US" altLang="zh-CN" sz="140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𝑂</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HK" altLang="zh-CN" sz="1400" i="1">
                                  <a:latin typeface="Cambria Math" panose="02040503050406030204" pitchFamily="18" charset="0"/>
                                  <a:ea typeface="Cambria Math" panose="02040503050406030204" pitchFamily="18" charset="0"/>
                                  <a:cs typeface="Arial" panose="020B0604020202020204" pitchFamily="34" charset="0"/>
                                </a:rPr>
                                <m:t>𝒱</m:t>
                              </m:r>
                            </m:e>
                            <m:sub>
                              <m:r>
                                <m:rPr>
                                  <m:sty m:val="p"/>
                                </m:rPr>
                                <a:rPr lang="en-US" altLang="zh-CN" sz="1400" i="1">
                                  <a:latin typeface="Cambria Math" panose="02040503050406030204" pitchFamily="18" charset="0"/>
                                  <a:ea typeface="Cambria Math" panose="02040503050406030204" pitchFamily="18" charset="0"/>
                                </a:rPr>
                                <m:t>flip</m:t>
                              </m:r>
                            </m:sub>
                          </m:sSub>
                        </m:e>
                      </m:d>
                    </m:oMath>
                  </m:oMathPara>
                </a14:m>
                <a:endParaRPr lang="en-US" sz="1400" dirty="0"/>
              </a:p>
            </p:txBody>
          </p:sp>
        </mc:Choice>
        <mc:Fallback xmlns="">
          <p:sp>
            <p:nvSpPr>
              <p:cNvPr id="15" name="TextBox 14">
                <a:extLst>
                  <a:ext uri="{FF2B5EF4-FFF2-40B4-BE49-F238E27FC236}">
                    <a16:creationId xmlns:a16="http://schemas.microsoft.com/office/drawing/2014/main" id="{2A4A91BB-CFA0-CF70-6779-8861DA7B3887}"/>
                  </a:ext>
                </a:extLst>
              </p:cNvPr>
              <p:cNvSpPr txBox="1">
                <a:spLocks noRot="1" noChangeAspect="1" noMove="1" noResize="1" noEditPoints="1" noAdjustHandles="1" noChangeArrowheads="1" noChangeShapeType="1" noTextEdit="1"/>
              </p:cNvSpPr>
              <p:nvPr/>
            </p:nvSpPr>
            <p:spPr>
              <a:xfrm>
                <a:off x="5440842" y="3939072"/>
                <a:ext cx="1574684" cy="342338"/>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F9B0E4-ADE4-19AE-BE70-D1EC8F7B35AA}"/>
                  </a:ext>
                </a:extLst>
              </p:cNvPr>
              <p:cNvSpPr txBox="1"/>
              <p:nvPr/>
            </p:nvSpPr>
            <p:spPr>
              <a:xfrm>
                <a:off x="6455167" y="3016650"/>
                <a:ext cx="1352273" cy="307777"/>
              </a:xfrm>
              <a:prstGeom prst="rect">
                <a:avLst/>
              </a:prstGeom>
              <a:noFill/>
            </p:spPr>
            <p:txBody>
              <a:bodyPr wrap="square">
                <a:spAutoFit/>
              </a:bodyPr>
              <a:lstStyle/>
              <a:p>
                <a14:m>
                  <m:oMath xmlns:m="http://schemas.openxmlformats.org/officeDocument/2006/math">
                    <m:r>
                      <a:rPr lang="en-US" altLang="zh-CN" sz="1400" i="1" smtClean="0">
                        <a:latin typeface="Cambria Math" panose="02040503050406030204" pitchFamily="18" charset="0"/>
                      </a:rPr>
                      <m:t>𝑍</m:t>
                    </m:r>
                    <m:r>
                      <a:rPr lang="en-US" altLang="zh-CN" sz="1400" b="0" i="1" smtClean="0">
                        <a:latin typeface="Cambria Math" panose="02040503050406030204" pitchFamily="18" charset="0"/>
                      </a:rPr>
                      <m:t>=12</m:t>
                    </m:r>
                  </m:oMath>
                </a14:m>
                <a:r>
                  <a:rPr lang="zh-CN" altLang="en-US" sz="1400" dirty="0"/>
                  <a:t> </a:t>
                </a:r>
                <a:r>
                  <a:rPr lang="en-US" altLang="zh-CN" sz="1400" dirty="0"/>
                  <a:t>times</a:t>
                </a:r>
                <a:endParaRPr lang="en-US" sz="1400" dirty="0"/>
              </a:p>
            </p:txBody>
          </p:sp>
        </mc:Choice>
        <mc:Fallback xmlns="">
          <p:sp>
            <p:nvSpPr>
              <p:cNvPr id="17" name="TextBox 16">
                <a:extLst>
                  <a:ext uri="{FF2B5EF4-FFF2-40B4-BE49-F238E27FC236}">
                    <a16:creationId xmlns:a16="http://schemas.microsoft.com/office/drawing/2014/main" id="{C8F9B0E4-ADE4-19AE-BE70-D1EC8F7B35AA}"/>
                  </a:ext>
                </a:extLst>
              </p:cNvPr>
              <p:cNvSpPr txBox="1">
                <a:spLocks noRot="1" noChangeAspect="1" noMove="1" noResize="1" noEditPoints="1" noAdjustHandles="1" noChangeArrowheads="1" noChangeShapeType="1" noTextEdit="1"/>
              </p:cNvSpPr>
              <p:nvPr/>
            </p:nvSpPr>
            <p:spPr>
              <a:xfrm>
                <a:off x="6455167" y="3016650"/>
                <a:ext cx="1352273" cy="307777"/>
              </a:xfrm>
              <a:prstGeom prst="rect">
                <a:avLst/>
              </a:prstGeom>
              <a:blipFill>
                <a:blip r:embed="rId10"/>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37969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4CF54E83-835D-CD74-B304-28C1B1A72811}"/>
                  </a:ext>
                </a:extLst>
              </p:cNvPr>
              <p:cNvSpPr txBox="1">
                <a:spLocks/>
              </p:cNvSpPr>
              <p:nvPr/>
            </p:nvSpPr>
            <p:spPr>
              <a:xfrm>
                <a:off x="568661" y="964300"/>
                <a:ext cx="8406530" cy="389179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HK" altLang="zh-CN" sz="2000" b="1" i="1" u="sng" dirty="0">
                    <a:solidFill>
                      <a:srgbClr val="FF0000"/>
                    </a:solidFill>
                    <a:latin typeface="Arial" panose="020B0604020202020204" pitchFamily="34" charset="0"/>
                    <a:cs typeface="Arial" panose="020B0604020202020204" pitchFamily="34" charset="0"/>
                  </a:rPr>
                  <a:t>Prompt Selection</a:t>
                </a:r>
                <a:r>
                  <a:rPr lang="zh-CN" altLang="en-US" sz="2000" b="1" i="1" u="sng" dirty="0">
                    <a:solidFill>
                      <a:srgbClr val="FF0000"/>
                    </a:solidFill>
                    <a:latin typeface="Arial" panose="020B0604020202020204" pitchFamily="34" charset="0"/>
                    <a:cs typeface="Arial" panose="020B0604020202020204" pitchFamily="34" charset="0"/>
                  </a:rPr>
                  <a:t> </a:t>
                </a:r>
                <a:r>
                  <a:rPr lang="en-US" altLang="zh-CN" sz="2000" b="1" i="1" u="sng" dirty="0">
                    <a:solidFill>
                      <a:srgbClr val="FF0000"/>
                    </a:solidFill>
                    <a:latin typeface="Arial" panose="020B0604020202020204" pitchFamily="34" charset="0"/>
                    <a:cs typeface="Arial" panose="020B0604020202020204" pitchFamily="34" charset="0"/>
                  </a:rPr>
                  <a:t>and Aggregation</a:t>
                </a:r>
                <a:endParaRPr lang="en-HK" altLang="zh-CN" sz="2000" u="sng"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Prompt Selection</a:t>
                </a: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Given the sentence and prompt</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predict </a:t>
                </a:r>
                <a14:m>
                  <m:oMath xmlns:m="http://schemas.openxmlformats.org/officeDocument/2006/math">
                    <m:d>
                      <m:dPr>
                        <m:begChr m:val="["/>
                        <m:endChr m:val="]"/>
                        <m:ctrlPr>
                          <a:rPr lang="en-US" altLang="zh-CN" sz="1400" i="1" dirty="0">
                            <a:latin typeface="Cambria Math" panose="02040503050406030204" pitchFamily="18" charset="0"/>
                            <a:cs typeface="Arial" panose="020B0604020202020204" pitchFamily="34" charset="0"/>
                          </a:rPr>
                        </m:ctrlPr>
                      </m:dPr>
                      <m:e>
                        <m:r>
                          <m:rPr>
                            <m:sty m:val="p"/>
                          </m:rPr>
                          <a:rPr lang="en-US" altLang="zh-CN" sz="1400" i="1" dirty="0">
                            <a:latin typeface="Cambria Math" panose="02040503050406030204" pitchFamily="18" charset="0"/>
                            <a:cs typeface="Arial" panose="020B0604020202020204" pitchFamily="34" charset="0"/>
                          </a:rPr>
                          <m:t>MASK</m:t>
                        </m:r>
                      </m:e>
                    </m:d>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 select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 highest probability</a:t>
                </a:r>
                <a:br>
                  <a:rPr lang="en-US" altLang="zh-CN" sz="1400" dirty="0">
                    <a:latin typeface="Arial" panose="020B0604020202020204" pitchFamily="34" charset="0"/>
                    <a:cs typeface="Arial" panose="020B0604020202020204" pitchFamily="34" charset="0"/>
                  </a:rPr>
                </a:br>
                <a14:m>
                  <m:oMath xmlns:m="http://schemas.openxmlformats.org/officeDocument/2006/math">
                    <m:r>
                      <a:rPr lang="en-US" altLang="zh-CN" sz="1400" i="1" dirty="0">
                        <a:latin typeface="Cambria Math" panose="02040503050406030204" pitchFamily="18" charset="0"/>
                        <a:cs typeface="Arial" panose="020B0604020202020204" pitchFamily="34" charset="0"/>
                      </a:rPr>
                      <m:t>𝑝</m:t>
                    </m:r>
                    <m:d>
                      <m:dPr>
                        <m:ctrlPr>
                          <a:rPr lang="en-US" altLang="zh-CN" sz="1400" b="0" i="1" dirty="0" smtClean="0">
                            <a:latin typeface="Cambria Math" panose="02040503050406030204" pitchFamily="18" charset="0"/>
                            <a:cs typeface="Arial" panose="020B0604020202020204" pitchFamily="34" charset="0"/>
                          </a:rPr>
                        </m:ctrlPr>
                      </m:dPr>
                      <m:e>
                        <m:r>
                          <a:rPr lang="en-US" altLang="zh-CN" sz="1400" i="1" dirty="0">
                            <a:latin typeface="Cambria Math" panose="02040503050406030204" pitchFamily="18" charset="0"/>
                            <a:cs typeface="Arial" panose="020B0604020202020204" pitchFamily="34" charset="0"/>
                          </a:rPr>
                          <m:t>𝑦</m:t>
                        </m:r>
                      </m:e>
                      <m:e>
                        <m:sSub>
                          <m:sSubPr>
                            <m:ctrlPr>
                              <a:rPr lang="en-US" altLang="zh-CN" sz="1400" b="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𝑠</m:t>
                            </m:r>
                          </m:e>
                          <m:sub>
                            <m:r>
                              <m:rPr>
                                <m:sty m:val="p"/>
                              </m:rPr>
                              <a:rPr lang="en-US" altLang="zh-CN" sz="1400" i="1" dirty="0">
                                <a:latin typeface="Cambria Math" panose="02040503050406030204" pitchFamily="18" charset="0"/>
                                <a:cs typeface="Arial" panose="020B0604020202020204" pitchFamily="34" charset="0"/>
                              </a:rPr>
                              <m:t>in</m:t>
                            </m:r>
                          </m:sub>
                        </m:sSub>
                      </m:e>
                    </m:d>
                    <m:r>
                      <a:rPr lang="en-US" altLang="zh-CN" sz="1400" b="0" i="1" dirty="0" smtClean="0">
                        <a:latin typeface="Cambria Math" panose="02040503050406030204" pitchFamily="18" charset="0"/>
                        <a:cs typeface="Arial" panose="020B0604020202020204" pitchFamily="34" charset="0"/>
                      </a:rPr>
                      <m:t>=</m:t>
                    </m:r>
                    <m:r>
                      <a:rPr lang="en-US" altLang="zh-CN" sz="1400" i="1" dirty="0">
                        <a:latin typeface="Cambria Math" panose="02040503050406030204" pitchFamily="18" charset="0"/>
                        <a:cs typeface="Arial" panose="020B0604020202020204" pitchFamily="34" charset="0"/>
                      </a:rPr>
                      <m:t>𝑝</m:t>
                    </m:r>
                    <m:d>
                      <m:dPr>
                        <m:endChr m:val="|"/>
                        <m:ctrlPr>
                          <a:rPr lang="en-US" altLang="zh-CN" sz="1400" b="0" i="1" dirty="0" smtClean="0">
                            <a:latin typeface="Cambria Math" panose="02040503050406030204" pitchFamily="18" charset="0"/>
                            <a:cs typeface="Arial" panose="020B0604020202020204" pitchFamily="34" charset="0"/>
                          </a:rPr>
                        </m:ctrlPr>
                      </m:dPr>
                      <m:e>
                        <m:d>
                          <m:dPr>
                            <m:begChr m:val="["/>
                            <m:endChr m:val="]"/>
                            <m:ctrlPr>
                              <a:rPr lang="en-US" altLang="zh-CN" sz="1400" b="0" i="1" dirty="0" smtClean="0">
                                <a:latin typeface="Cambria Math" panose="02040503050406030204" pitchFamily="18" charset="0"/>
                                <a:cs typeface="Arial" panose="020B0604020202020204" pitchFamily="34" charset="0"/>
                              </a:rPr>
                            </m:ctrlPr>
                          </m:dPr>
                          <m:e>
                            <m:r>
                              <m:rPr>
                                <m:sty m:val="p"/>
                              </m:rPr>
                              <a:rPr lang="en-US" altLang="zh-CN" sz="1400" i="1" dirty="0">
                                <a:latin typeface="Cambria Math" panose="02040503050406030204" pitchFamily="18" charset="0"/>
                                <a:cs typeface="Arial" panose="020B0604020202020204" pitchFamily="34" charset="0"/>
                              </a:rPr>
                              <m:t>MASK</m:t>
                            </m:r>
                          </m:e>
                        </m:d>
                        <m:r>
                          <a:rPr lang="zh-CN" altLang="en-US" sz="1400" b="0" i="1" dirty="0" smtClean="0">
                            <a:latin typeface="Cambria Math" panose="02040503050406030204" pitchFamily="18" charset="0"/>
                            <a:cs typeface="Arial" panose="020B0604020202020204" pitchFamily="34" charset="0"/>
                          </a:rPr>
                          <m:t> </m:t>
                        </m:r>
                      </m:e>
                    </m:d>
                    <m:r>
                      <a:rPr lang="zh-CN" altLang="en-US" sz="1400" b="0" i="1" dirty="0" smtClean="0">
                        <a:latin typeface="Cambria Math" panose="02040503050406030204" pitchFamily="18" charset="0"/>
                        <a:cs typeface="Arial" panose="020B0604020202020204" pitchFamily="34" charset="0"/>
                      </a:rPr>
                      <m:t> </m:t>
                    </m:r>
                    <m:sSub>
                      <m:sSubPr>
                        <m:ctrlPr>
                          <a:rPr lang="en-US" altLang="zh-CN" sz="1400" b="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𝑠</m:t>
                        </m:r>
                      </m:e>
                      <m:sub>
                        <m:r>
                          <m:rPr>
                            <m:sty m:val="p"/>
                          </m:rPr>
                          <a:rPr lang="en-US" altLang="zh-CN" sz="1400" i="1" dirty="0">
                            <a:latin typeface="Cambria Math" panose="02040503050406030204" pitchFamily="18" charset="0"/>
                            <a:cs typeface="Arial" panose="020B0604020202020204" pitchFamily="34" charset="0"/>
                          </a:rPr>
                          <m:t>in</m:t>
                        </m:r>
                      </m:sub>
                    </m:sSub>
                    <m:r>
                      <a:rPr lang="en-US" altLang="zh-CN" sz="1400" b="0" i="1" dirty="0" smtClean="0">
                        <a:latin typeface="Cambria Math" panose="02040503050406030204" pitchFamily="18" charset="0"/>
                        <a:cs typeface="Arial" panose="020B0604020202020204" pitchFamily="34" charset="0"/>
                      </a:rPr>
                      <m:t>,</m:t>
                    </m:r>
                    <m:r>
                      <a:rPr lang="en-US" altLang="zh-CN" sz="1400" i="1" dirty="0">
                        <a:latin typeface="Cambria Math" panose="02040503050406030204" pitchFamily="18" charset="0"/>
                        <a:cs typeface="Arial" panose="020B0604020202020204" pitchFamily="34" charset="0"/>
                      </a:rPr>
                      <m:t>𝑃</m:t>
                    </m:r>
                    <m:r>
                      <a:rPr lang="en-US" altLang="zh-CN" sz="1400" b="0" i="1" dirty="0" smtClean="0">
                        <a:latin typeface="Cambria Math" panose="02040503050406030204" pitchFamily="18" charset="0"/>
                        <a:cs typeface="Arial" panose="020B0604020202020204" pitchFamily="34" charset="0"/>
                      </a:rPr>
                      <m:t>).</m:t>
                    </m:r>
                  </m:oMath>
                </a14:m>
                <a:br>
                  <a:rPr lang="en-HK" altLang="zh-CN" sz="1400" dirty="0">
                    <a:latin typeface="Arial" panose="020B0604020202020204" pitchFamily="34" charset="0"/>
                    <a:cs typeface="Arial" panose="020B0604020202020204" pitchFamily="34" charset="0"/>
                  </a:rPr>
                </a:br>
                <a:endParaRPr lang="en-HK" altLang="zh-CN" sz="2000" b="1" dirty="0">
                  <a:latin typeface="Arial" panose="020B0604020202020204" pitchFamily="34" charset="0"/>
                  <a:cs typeface="Arial" panose="020B0604020202020204" pitchFamily="34" charset="0"/>
                </a:endParaRPr>
              </a:p>
              <a:p>
                <a:pPr marL="342900" indent="-342900">
                  <a:lnSpc>
                    <a:spcPct val="140000"/>
                  </a:lnSpc>
                  <a:buFont typeface="Arial" panose="020B0604020202020204" pitchFamily="34" charset="0"/>
                  <a:buChar char="•"/>
                </a:pPr>
                <a:r>
                  <a:rPr lang="en-HK" altLang="zh-CN" sz="2000" b="1" dirty="0">
                    <a:latin typeface="Arial" panose="020B0604020202020204" pitchFamily="34" charset="0"/>
                    <a:cs typeface="Arial" panose="020B0604020202020204" pitchFamily="34" charset="0"/>
                  </a:rPr>
                  <a:t>Prompt Aggregation</a:t>
                </a:r>
              </a:p>
              <a:p>
                <a:pPr marL="486900" lvl="1" indent="-342900">
                  <a:lnSpc>
                    <a:spcPct val="140000"/>
                  </a:lnSpc>
                  <a:buFont typeface="Wingdings" pitchFamily="2" charset="2"/>
                  <a:buChar char="Ø"/>
                </a:pPr>
                <a:r>
                  <a:rPr lang="en-HK" altLang="zh-CN" sz="1400" dirty="0">
                    <a:latin typeface="Arial" panose="020B0604020202020204" pitchFamily="34" charset="0"/>
                    <a:cs typeface="Arial" panose="020B0604020202020204" pitchFamily="34" charset="0"/>
                  </a:rPr>
                  <a:t>Aggregate top-</a:t>
                </a:r>
                <a14:m>
                  <m:oMath xmlns:m="http://schemas.openxmlformats.org/officeDocument/2006/math">
                    <m:r>
                      <a:rPr lang="en-HK" altLang="zh-CN" sz="1400" i="1" dirty="0">
                        <a:latin typeface="Cambria Math" panose="02040503050406030204" pitchFamily="18" charset="0"/>
                        <a:cs typeface="Arial" panose="020B0604020202020204" pitchFamily="34" charset="0"/>
                      </a:rPr>
                      <m:t>𝑘</m:t>
                    </m:r>
                  </m:oMath>
                </a14:m>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ranked prompts</a:t>
                </a:r>
              </a:p>
            </p:txBody>
          </p:sp>
        </mc:Choice>
        <mc:Fallback xmlns="">
          <p:sp>
            <p:nvSpPr>
              <p:cNvPr id="10" name="Text Placeholder 2">
                <a:extLst>
                  <a:ext uri="{FF2B5EF4-FFF2-40B4-BE49-F238E27FC236}">
                    <a16:creationId xmlns:a16="http://schemas.microsoft.com/office/drawing/2014/main" id="{4CF54E83-835D-CD74-B304-28C1B1A72811}"/>
                  </a:ext>
                </a:extLst>
              </p:cNvPr>
              <p:cNvSpPr txBox="1">
                <a:spLocks noRot="1" noChangeAspect="1" noMove="1" noResize="1" noEditPoints="1" noAdjustHandles="1" noChangeArrowheads="1" noChangeShapeType="1" noTextEdit="1"/>
              </p:cNvSpPr>
              <p:nvPr/>
            </p:nvSpPr>
            <p:spPr>
              <a:xfrm>
                <a:off x="568661" y="964300"/>
                <a:ext cx="8406530" cy="3891792"/>
              </a:xfrm>
              <a:prstGeom prst="rect">
                <a:avLst/>
              </a:prstGeom>
              <a:blipFill>
                <a:blip r:embed="rId4"/>
                <a:stretch>
                  <a:fillRect l="-75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8BCA701-180C-1C38-0B99-A543B13704FB}"/>
              </a:ext>
            </a:extLst>
          </p:cNvPr>
          <p:cNvSpPr txBox="1"/>
          <p:nvPr/>
        </p:nvSpPr>
        <p:spPr>
          <a:xfrm>
            <a:off x="568661" y="4839513"/>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1504F4-FB2C-5DE4-92A0-600586A54C24}"/>
                  </a:ext>
                </a:extLst>
              </p:cNvPr>
              <p:cNvSpPr txBox="1"/>
              <p:nvPr/>
            </p:nvSpPr>
            <p:spPr>
              <a:xfrm>
                <a:off x="1697866" y="3363838"/>
                <a:ext cx="5628290"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i="0" smtClean="0">
                          <a:latin typeface="Cambria Math" panose="02040503050406030204" pitchFamily="18" charset="0"/>
                        </a:rPr>
                        <m:t>Score</m:t>
                      </m:r>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𝑗</m:t>
                          </m:r>
                          <m:r>
                            <a:rPr lang="en-US" altLang="zh-CN" sz="1400" i="1">
                              <a:latin typeface="Cambria Math" panose="02040503050406030204" pitchFamily="18" charset="0"/>
                            </a:rPr>
                            <m:t>=1</m:t>
                          </m:r>
                        </m:sub>
                        <m:sup>
                          <m:r>
                            <a:rPr lang="en-US" altLang="zh-CN" sz="1400" i="1">
                              <a:latin typeface="Cambria Math" panose="02040503050406030204" pitchFamily="18" charset="0"/>
                            </a:rPr>
                            <m:t>|</m:t>
                          </m:r>
                          <m:r>
                            <a:rPr lang="en-US" altLang="zh-CN" sz="1400" i="1">
                              <a:latin typeface="Cambria Math" panose="02040503050406030204" pitchFamily="18" charset="0"/>
                            </a:rPr>
                            <m:t>𝑍</m:t>
                          </m:r>
                          <m:r>
                            <a:rPr lang="en-US" altLang="zh-CN" sz="1400" i="1">
                              <a:latin typeface="Cambria Math" panose="02040503050406030204" pitchFamily="18" charset="0"/>
                            </a:rPr>
                            <m:t>|</m:t>
                          </m:r>
                        </m:sup>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i="1">
                                      <a:latin typeface="Cambria Math" panose="02040503050406030204" pitchFamily="18" charset="0"/>
                                    </a:rPr>
                                    <m:t>𝑗</m:t>
                                  </m:r>
                                </m:sub>
                              </m:sSub>
                            </m:sub>
                          </m:sSub>
                        </m:e>
                      </m:nary>
                      <m:r>
                        <a:rPr lang="en-US" altLang="zh-CN" sz="1400" b="0" i="1" smtClean="0">
                          <a:latin typeface="Cambria Math" panose="02040503050406030204" pitchFamily="18" charset="0"/>
                        </a:rPr>
                        <m:t>,</m:t>
                      </m:r>
                    </m:oMath>
                  </m:oMathPara>
                </a14:m>
                <a:endParaRPr lang="en-HK" altLang="zh-CN" sz="1400" b="0" dirty="0"/>
              </a:p>
              <a:p>
                <a:pPr/>
                <a14:m>
                  <m:oMathPara xmlns:m="http://schemas.openxmlformats.org/officeDocument/2006/math">
                    <m:oMathParaPr>
                      <m:jc m:val="centerGroup"/>
                    </m:oMathParaPr>
                    <m:oMath xmlns:m="http://schemas.openxmlformats.org/officeDocument/2006/math">
                      <m:r>
                        <a:rPr lang="en-US" altLang="zh-CN" sz="1400" i="1" dirty="0">
                          <a:latin typeface="Cambria Math" panose="02040503050406030204" pitchFamily="18" charset="0"/>
                        </a:rPr>
                        <m:t>𝑝</m:t>
                      </m:r>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𝑦</m:t>
                          </m:r>
                        </m:e>
                      </m:d>
                      <m:r>
                        <a:rPr lang="en-US" altLang="zh-CN" sz="1400" b="0" i="1" dirty="0" smtClean="0">
                          <a:latin typeface="Cambria Math" panose="02040503050406030204" pitchFamily="18" charset="0"/>
                        </a:rPr>
                        <m:t>=</m:t>
                      </m:r>
                      <m:f>
                        <m:fPr>
                          <m:ctrlPr>
                            <a:rPr lang="en-US" altLang="zh-CN" sz="1400" b="0" i="1" dirty="0" smtClean="0">
                              <a:latin typeface="Cambria Math" panose="02040503050406030204" pitchFamily="18" charset="0"/>
                            </a:rPr>
                          </m:ctrlPr>
                        </m:fPr>
                        <m:num>
                          <m:nary>
                            <m:naryPr>
                              <m:chr m:val="∑"/>
                              <m:limLoc m:val="subSup"/>
                              <m:ctrlPr>
                                <a:rPr lang="en-US" altLang="zh-CN" sz="1400" b="0" i="1" dirty="0" smtClean="0">
                                  <a:latin typeface="Cambria Math" panose="02040503050406030204" pitchFamily="18" charset="0"/>
                                </a:rPr>
                              </m:ctrlPr>
                            </m:naryPr>
                            <m:sub>
                              <m:r>
                                <m:rPr>
                                  <m:brk m:alnAt="25"/>
                                </m:rPr>
                                <a:rPr lang="en-US" altLang="zh-CN" sz="1400" i="1" dirty="0">
                                  <a:latin typeface="Cambria Math" panose="02040503050406030204" pitchFamily="18" charset="0"/>
                                </a:rPr>
                                <m:t>𝑖</m:t>
                              </m:r>
                              <m:r>
                                <a:rPr lang="en-US" altLang="zh-CN" sz="1400" b="0" i="1" dirty="0" smtClean="0">
                                  <a:latin typeface="Cambria Math" panose="02040503050406030204" pitchFamily="18" charset="0"/>
                                </a:rPr>
                                <m:t>=1</m:t>
                              </m:r>
                            </m:sub>
                            <m:sup>
                              <m:r>
                                <a:rPr lang="en-US" altLang="zh-CN" sz="1400" i="1" dirty="0">
                                  <a:latin typeface="Cambria Math" panose="02040503050406030204" pitchFamily="18" charset="0"/>
                                </a:rPr>
                                <m:t>𝑘</m:t>
                              </m:r>
                            </m:sup>
                            <m:e>
                              <m:r>
                                <m:rPr>
                                  <m:sty m:val="p"/>
                                </m:rPr>
                                <a:rPr lang="en-US" sz="1400">
                                  <a:latin typeface="Cambria Math" panose="02040503050406030204" pitchFamily="18" charset="0"/>
                                </a:rPr>
                                <m:t>Score</m:t>
                              </m:r>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𝑃</m:t>
                                      </m:r>
                                    </m:e>
                                    <m:sub>
                                      <m:r>
                                        <a:rPr lang="en-US" altLang="zh-CN" sz="1400" i="1">
                                          <a:latin typeface="Cambria Math" panose="02040503050406030204" pitchFamily="18" charset="0"/>
                                        </a:rPr>
                                        <m:t>𝑖</m:t>
                                      </m:r>
                                    </m:sub>
                                  </m:sSub>
                                </m:e>
                              </m:d>
                              <m: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𝑝</m:t>
                                  </m:r>
                                </m:e>
                                <m:sub>
                                  <m:r>
                                    <a:rPr lang="en-US" altLang="zh-CN" sz="1400" i="1">
                                      <a:latin typeface="Cambria Math" panose="02040503050406030204" pitchFamily="18" charset="0"/>
                                      <a:ea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𝑦</m:t>
                              </m:r>
                              <m:r>
                                <a:rPr lang="en-US" altLang="zh-CN" sz="1400" b="0" i="1" smtClean="0">
                                  <a:latin typeface="Cambria Math" panose="02040503050406030204" pitchFamily="18" charset="0"/>
                                  <a:ea typeface="Cambria Math" panose="02040503050406030204" pitchFamily="18" charset="0"/>
                                </a:rPr>
                                <m:t>)</m:t>
                              </m:r>
                            </m:e>
                          </m:nary>
                        </m:num>
                        <m:den>
                          <m:nary>
                            <m:naryPr>
                              <m:chr m:val="∑"/>
                              <m:limLoc m:val="subSup"/>
                              <m:ctrlPr>
                                <a:rPr lang="en-US" altLang="zh-CN" sz="1400" b="0" i="1" dirty="0" smtClean="0">
                                  <a:latin typeface="Cambria Math" panose="02040503050406030204" pitchFamily="18" charset="0"/>
                                </a:rPr>
                              </m:ctrlPr>
                            </m:naryPr>
                            <m:sub>
                              <m:r>
                                <m:rPr>
                                  <m:brk m:alnAt="25"/>
                                </m:rPr>
                                <a:rPr lang="en-US" altLang="zh-CN" sz="1400" i="1" dirty="0">
                                  <a:latin typeface="Cambria Math" panose="02040503050406030204" pitchFamily="18" charset="0"/>
                                </a:rPr>
                                <m:t>𝑖</m:t>
                              </m:r>
                              <m:r>
                                <a:rPr lang="en-US" altLang="zh-CN" sz="1400" b="0" i="1" dirty="0" smtClean="0">
                                  <a:latin typeface="Cambria Math" panose="02040503050406030204" pitchFamily="18" charset="0"/>
                                </a:rPr>
                                <m:t>=1</m:t>
                              </m:r>
                            </m:sub>
                            <m:sup>
                              <m:r>
                                <a:rPr lang="en-US" altLang="zh-CN" sz="1400" i="1" dirty="0">
                                  <a:latin typeface="Cambria Math" panose="02040503050406030204" pitchFamily="18" charset="0"/>
                                </a:rPr>
                                <m:t>𝑘</m:t>
                              </m:r>
                            </m:sup>
                            <m:e>
                              <m:r>
                                <m:rPr>
                                  <m:sty m:val="p"/>
                                </m:rPr>
                                <a:rPr lang="en-US" sz="1400">
                                  <a:latin typeface="Cambria Math" panose="02040503050406030204" pitchFamily="18" charset="0"/>
                                </a:rPr>
                                <m:t>Score</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𝑖</m:t>
                                      </m:r>
                                    </m:sub>
                                  </m:sSub>
                                </m:e>
                              </m:d>
                            </m:e>
                          </m:nary>
                        </m:den>
                      </m:f>
                      <m:r>
                        <a:rPr lang="en-US" altLang="zh-CN" sz="1400" b="0" i="1" dirty="0" smtClean="0">
                          <a:latin typeface="Cambria Math" panose="02040503050406030204" pitchFamily="18" charset="0"/>
                        </a:rPr>
                        <m:t>.</m:t>
                      </m:r>
                    </m:oMath>
                  </m:oMathPara>
                </a14:m>
                <a:endParaRPr lang="en-US" sz="1400" dirty="0"/>
              </a:p>
            </p:txBody>
          </p:sp>
        </mc:Choice>
        <mc:Fallback xmlns="">
          <p:sp>
            <p:nvSpPr>
              <p:cNvPr id="7" name="TextBox 6">
                <a:extLst>
                  <a:ext uri="{FF2B5EF4-FFF2-40B4-BE49-F238E27FC236}">
                    <a16:creationId xmlns:a16="http://schemas.microsoft.com/office/drawing/2014/main" id="{4F1504F4-FB2C-5DE4-92A0-600586A54C24}"/>
                  </a:ext>
                </a:extLst>
              </p:cNvPr>
              <p:cNvSpPr txBox="1">
                <a:spLocks noRot="1" noChangeAspect="1" noMove="1" noResize="1" noEditPoints="1" noAdjustHandles="1" noChangeArrowheads="1" noChangeShapeType="1" noTextEdit="1"/>
              </p:cNvSpPr>
              <p:nvPr/>
            </p:nvSpPr>
            <p:spPr>
              <a:xfrm>
                <a:off x="1697866" y="3363838"/>
                <a:ext cx="5628290" cy="1281376"/>
              </a:xfrm>
              <a:prstGeom prst="rect">
                <a:avLst/>
              </a:prstGeom>
              <a:blipFill>
                <a:blip r:embed="rId5"/>
                <a:stretch>
                  <a:fillRect t="-49020" b="-37255"/>
                </a:stretch>
              </a:blipFill>
            </p:spPr>
            <p:txBody>
              <a:bodyPr/>
              <a:lstStyle/>
              <a:p>
                <a:r>
                  <a:rPr lang="en-US">
                    <a:noFill/>
                  </a:rPr>
                  <a:t> </a:t>
                </a:r>
              </a:p>
            </p:txBody>
          </p:sp>
        </mc:Fallback>
      </mc:AlternateContent>
    </p:spTree>
    <p:extLst>
      <p:ext uri="{BB962C8B-B14F-4D97-AF65-F5344CB8AC3E}">
        <p14:creationId xmlns:p14="http://schemas.microsoft.com/office/powerpoint/2010/main" val="464890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11" name="Text Placeholder 2">
            <a:extLst>
              <a:ext uri="{FF2B5EF4-FFF2-40B4-BE49-F238E27FC236}">
                <a16:creationId xmlns:a16="http://schemas.microsoft.com/office/drawing/2014/main" id="{6D78B1F3-6D7E-E74C-078C-0DC140742D25}"/>
              </a:ext>
            </a:extLst>
          </p:cNvPr>
          <p:cNvSpPr txBox="1">
            <a:spLocks/>
          </p:cNvSpPr>
          <p:nvPr/>
        </p:nvSpPr>
        <p:spPr>
          <a:xfrm>
            <a:off x="169124" y="2931790"/>
            <a:ext cx="8406530" cy="1063082"/>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000" b="1" i="1" dirty="0">
                <a:latin typeface="Arial" panose="020B0604020202020204" pitchFamily="34" charset="0"/>
                <a:cs typeface="Arial" panose="020B0604020202020204" pitchFamily="34" charset="0"/>
              </a:rPr>
              <a:t>Models</a:t>
            </a:r>
            <a:r>
              <a:rPr lang="en-US" altLang="zh-CN" sz="2000" i="1" dirty="0">
                <a:latin typeface="Arial" panose="020B0604020202020204" pitchFamily="34" charset="0"/>
                <a:cs typeface="Arial" panose="020B0604020202020204" pitchFamily="34" charset="0"/>
              </a:rPr>
              <a:t> </a:t>
            </a:r>
          </a:p>
          <a:p>
            <a:pPr marL="342900" indent="-342900">
              <a:lnSpc>
                <a:spcPct val="140000"/>
              </a:lnSpc>
              <a:buFont typeface="Arial" panose="020B0604020202020204" pitchFamily="34" charset="0"/>
              <a:buChar char="•"/>
            </a:pPr>
            <a:r>
              <a:rPr lang="en-CN" altLang="zh-CN" sz="1400">
                <a:latin typeface="Arial" panose="020B0604020202020204" pitchFamily="34" charset="0"/>
                <a:cs typeface="Arial" panose="020B0604020202020204" pitchFamily="34" charset="0"/>
              </a:rPr>
              <a:t>BERT-base and BERT-large models</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[5]</a:t>
            </a:r>
          </a:p>
        </p:txBody>
      </p:sp>
      <p:sp>
        <p:nvSpPr>
          <p:cNvPr id="3" name="TextBox 2">
            <a:extLst>
              <a:ext uri="{FF2B5EF4-FFF2-40B4-BE49-F238E27FC236}">
                <a16:creationId xmlns:a16="http://schemas.microsoft.com/office/drawing/2014/main" id="{109F51E9-BCED-487D-D6F2-669DC033F944}"/>
              </a:ext>
            </a:extLst>
          </p:cNvPr>
          <p:cNvSpPr txBox="1"/>
          <p:nvPr/>
        </p:nvSpPr>
        <p:spPr>
          <a:xfrm>
            <a:off x="169124" y="3889212"/>
            <a:ext cx="7355204" cy="1200329"/>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a:p>
            <a:r>
              <a:rPr lang="en-US" altLang="zh-CN" sz="1200" dirty="0">
                <a:latin typeface="+mn-lt"/>
              </a:rPr>
              <a:t>[2]</a:t>
            </a:r>
            <a:r>
              <a:rPr lang="zh-CN" altLang="en-US" sz="1200" dirty="0">
                <a:latin typeface="+mn-lt"/>
              </a:rPr>
              <a:t> </a:t>
            </a:r>
            <a:r>
              <a:rPr lang="en-US" altLang="zh-CN" sz="1200" dirty="0" err="1">
                <a:latin typeface="+mn-lt"/>
              </a:rPr>
              <a:t>Socher</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Recursive Deep Models for Semantic Compositionality</a:t>
            </a:r>
            <a:r>
              <a:rPr lang="zh-CN" altLang="en-US" sz="1200" dirty="0">
                <a:latin typeface="+mn-lt"/>
              </a:rPr>
              <a:t> </a:t>
            </a:r>
            <a:r>
              <a:rPr lang="en-HK" altLang="zh-CN" sz="1200" dirty="0">
                <a:latin typeface="+mn-lt"/>
              </a:rPr>
              <a:t>Over a Sentiment Treebank</a:t>
            </a:r>
            <a:r>
              <a:rPr lang="en-US" altLang="zh-CN" sz="1200" dirty="0">
                <a:latin typeface="+mn-lt"/>
              </a:rPr>
              <a:t>, In EMNLP’13.</a:t>
            </a:r>
          </a:p>
          <a:p>
            <a:r>
              <a:rPr lang="en-US" altLang="zh-CN" sz="1200" dirty="0">
                <a:latin typeface="+mn-lt"/>
              </a:rPr>
              <a:t>[3]</a:t>
            </a:r>
            <a:r>
              <a:rPr lang="zh-CN" altLang="en-US" sz="1200" dirty="0">
                <a:latin typeface="+mn-lt"/>
              </a:rPr>
              <a:t> </a:t>
            </a:r>
            <a:r>
              <a:rPr lang="en-HK" altLang="zh-CN" sz="1200" dirty="0">
                <a:latin typeface="+mn-lt"/>
              </a:rPr>
              <a:t>Pang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HK" altLang="zh-CN" sz="1200" dirty="0">
                <a:latin typeface="+mn-lt"/>
              </a:rPr>
              <a:t>Thumbs up? sentiment classification using machine learning techniques</a:t>
            </a:r>
            <a:r>
              <a:rPr lang="en-US" altLang="zh-CN" sz="1200" dirty="0">
                <a:latin typeface="+mn-lt"/>
              </a:rPr>
              <a:t>, In EMNLP’02.</a:t>
            </a:r>
          </a:p>
          <a:p>
            <a:r>
              <a:rPr lang="en-US" altLang="zh-CN" sz="1200" dirty="0">
                <a:latin typeface="+mn-lt"/>
              </a:rPr>
              <a:t>[4]</a:t>
            </a:r>
            <a:r>
              <a:rPr lang="zh-CN" altLang="en-US" sz="1200" dirty="0">
                <a:latin typeface="+mn-lt"/>
              </a:rPr>
              <a:t> </a:t>
            </a:r>
            <a:r>
              <a:rPr lang="en-HK" altLang="zh-CN" sz="1200" dirty="0">
                <a:latin typeface="+mn-lt"/>
              </a:rPr>
              <a:t>Hu</a:t>
            </a:r>
            <a:r>
              <a:rPr lang="zh-CN" altLang="en-US" sz="1200" dirty="0">
                <a:latin typeface="+mn-lt"/>
              </a:rPr>
              <a:t> </a:t>
            </a:r>
            <a:r>
              <a:rPr lang="en-HK" altLang="zh-CN" sz="1200" i="1" dirty="0">
                <a:latin typeface="+mn-lt"/>
              </a:rPr>
              <a:t>et al.</a:t>
            </a:r>
            <a:r>
              <a:rPr lang="en-HK" altLang="zh-CN" sz="1200" dirty="0">
                <a:latin typeface="+mn-lt"/>
              </a:rPr>
              <a:t>, Mining and summarizing customer reviews, In KDD</a:t>
            </a:r>
            <a:r>
              <a:rPr lang="en-US" altLang="zh-CN" sz="1200" dirty="0">
                <a:latin typeface="+mn-lt"/>
              </a:rPr>
              <a:t>’04</a:t>
            </a:r>
            <a:r>
              <a:rPr lang="en-HK" altLang="zh-CN" sz="1200" dirty="0">
                <a:latin typeface="+mn-lt"/>
              </a:rPr>
              <a:t>.</a:t>
            </a:r>
          </a:p>
          <a:p>
            <a:r>
              <a:rPr lang="en-US" altLang="zh-CN" sz="1200" dirty="0">
                <a:latin typeface="+mn-lt"/>
              </a:rPr>
              <a:t>[5]</a:t>
            </a:r>
            <a:r>
              <a:rPr lang="zh-CN" altLang="en-US" sz="1200" dirty="0">
                <a:latin typeface="+mn-lt"/>
              </a:rPr>
              <a:t> </a:t>
            </a:r>
            <a:r>
              <a:rPr lang="en-HK" altLang="zh-CN" sz="1200" dirty="0">
                <a:latin typeface="+mn-lt"/>
              </a:rPr>
              <a:t>Devlin et al., BERT: Pre-training of Deep Bidirectional Transformers for Language Understanding, In NAACL’19.</a:t>
            </a:r>
          </a:p>
        </p:txBody>
      </p:sp>
      <p:pic>
        <p:nvPicPr>
          <p:cNvPr id="7" name="Picture 6">
            <a:extLst>
              <a:ext uri="{FF2B5EF4-FFF2-40B4-BE49-F238E27FC236}">
                <a16:creationId xmlns:a16="http://schemas.microsoft.com/office/drawing/2014/main" id="{CB44277D-F96B-F56D-A9D6-FD6FA5BDC731}"/>
              </a:ext>
            </a:extLst>
          </p:cNvPr>
          <p:cNvPicPr>
            <a:picLocks noChangeAspect="1"/>
          </p:cNvPicPr>
          <p:nvPr/>
        </p:nvPicPr>
        <p:blipFill>
          <a:blip r:embed="rId4"/>
          <a:stretch>
            <a:fillRect/>
          </a:stretch>
        </p:blipFill>
        <p:spPr>
          <a:xfrm>
            <a:off x="4372389" y="2698870"/>
            <a:ext cx="3815654" cy="1381187"/>
          </a:xfrm>
          <a:prstGeom prst="rect">
            <a:avLst/>
          </a:prstGeom>
        </p:spPr>
      </p:pic>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C5D1072D-978C-2334-D477-D4A591E9D317}"/>
                  </a:ext>
                </a:extLst>
              </p:cNvPr>
              <p:cNvSpPr txBox="1">
                <a:spLocks/>
              </p:cNvSpPr>
              <p:nvPr/>
            </p:nvSpPr>
            <p:spPr>
              <a:xfrm>
                <a:off x="169124" y="1052131"/>
                <a:ext cx="8899568" cy="2083381"/>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200" b="1" i="1" dirty="0">
                    <a:latin typeface="Arial" panose="020B0604020202020204" pitchFamily="34" charset="0"/>
                    <a:cs typeface="Arial" panose="020B0604020202020204" pitchFamily="34" charset="0"/>
                  </a:rPr>
                  <a:t>Data</a:t>
                </a:r>
                <a:r>
                  <a:rPr lang="en-US" altLang="zh-CN" sz="2000" i="1" dirty="0">
                    <a:latin typeface="Arial" panose="020B0604020202020204" pitchFamily="34" charset="0"/>
                    <a:cs typeface="Arial" panose="020B0604020202020204" pitchFamily="34"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Arial" panose="020B0604020202020204" pitchFamily="34" charset="0"/>
                      </a:rPr>
                      <m:t>−</m:t>
                    </m:r>
                  </m:oMath>
                </a14:m>
                <a:r>
                  <a:rPr lang="zh-CN" altLang="en-US" sz="2000" i="1" dirty="0">
                    <a:latin typeface="Arial" panose="020B0604020202020204" pitchFamily="34" charset="0"/>
                    <a:cs typeface="Arial" panose="020B0604020202020204" pitchFamily="34" charset="0"/>
                  </a:rPr>
                  <a:t> </a:t>
                </a:r>
                <a:r>
                  <a:rPr lang="en-US" altLang="zh-CN" sz="2000" i="1" dirty="0">
                    <a:latin typeface="Arial" panose="020B0604020202020204" pitchFamily="34" charset="0"/>
                    <a:cs typeface="Arial" panose="020B0604020202020204" pitchFamily="34" charset="0"/>
                  </a:rPr>
                  <a:t>binary sentence-level sentiment classification datasets</a:t>
                </a:r>
              </a:p>
              <a:p>
                <a:pPr marL="342900" indent="-342900">
                  <a:lnSpc>
                    <a:spcPct val="140000"/>
                  </a:lnSpc>
                  <a:buFont typeface="Arial" panose="020B0604020202020204" pitchFamily="34" charset="0"/>
                  <a:buChar char="•"/>
                </a:pPr>
                <a:r>
                  <a:rPr lang="en-CN" altLang="zh-CN" sz="1400" b="1">
                    <a:latin typeface="Arial" panose="020B0604020202020204" pitchFamily="34" charset="0"/>
                    <a:cs typeface="Arial" panose="020B0604020202020204" pitchFamily="34" charset="0"/>
                    <a:hlinkClick r:id="rId5"/>
                  </a:rPr>
                  <a:t>Stanford Sentiment Treebank v2</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CN" altLang="zh-CN" sz="1400">
                    <a:latin typeface="Arial" panose="020B0604020202020204" pitchFamily="34" charset="0"/>
                    <a:cs typeface="Arial" panose="020B0604020202020204" pitchFamily="34" charset="0"/>
                  </a:rPr>
                  <a:t>SST</a:t>
                </a:r>
                <a:r>
                  <a:rPr lang="en-US" altLang="zh-CN" sz="1400" dirty="0">
                    <a:latin typeface="Arial" panose="020B0604020202020204" pitchFamily="34" charset="0"/>
                    <a:cs typeface="Arial" panose="020B0604020202020204" pitchFamily="34" charset="0"/>
                  </a:rPr>
                  <a:t>-</a:t>
                </a:r>
                <a:r>
                  <a:rPr lang="en-CN" altLang="zh-CN" sz="1400">
                    <a:latin typeface="Arial" panose="020B0604020202020204" pitchFamily="34" charset="0"/>
                    <a:cs typeface="Arial" panose="020B0604020202020204" pitchFamily="34" charset="0"/>
                  </a:rPr>
                  <a:t>2</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[2]</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predicting Sentiment from longer Movie Reviews</a:t>
                </a:r>
              </a:p>
              <a:p>
                <a:pPr marL="342900" indent="-342900">
                  <a:lnSpc>
                    <a:spcPct val="140000"/>
                  </a:lnSpc>
                  <a:buFont typeface="Arial" panose="020B0604020202020204" pitchFamily="34" charset="0"/>
                  <a:buChar char="•"/>
                </a:pPr>
                <a:r>
                  <a:rPr lang="en-US" altLang="zh-CN" sz="1400" b="1" dirty="0">
                    <a:latin typeface="Arial" panose="020B0604020202020204" pitchFamily="34" charset="0"/>
                    <a:cs typeface="Arial" panose="020B0604020202020204" pitchFamily="34" charset="0"/>
                    <a:hlinkClick r:id="rId6"/>
                  </a:rPr>
                  <a:t>MR Movie Reviews</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(MR)</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[3]</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overall sentiment polarity (positive or negative) or subjective rating (two and a half stars) and sentences with respect to their subjectivity status (subjective or objective) or polarity.</a:t>
                </a:r>
              </a:p>
              <a:p>
                <a:pPr marL="342900" indent="-342900">
                  <a:lnSpc>
                    <a:spcPct val="140000"/>
                  </a:lnSpc>
                  <a:buFont typeface="Arial" panose="020B0604020202020204" pitchFamily="34" charset="0"/>
                  <a:buChar char="•"/>
                </a:pPr>
                <a:r>
                  <a:rPr lang="en-HK" altLang="zh-CN" sz="1400" b="1" dirty="0">
                    <a:latin typeface="Arial" panose="020B0604020202020204" pitchFamily="34" charset="0"/>
                    <a:cs typeface="Arial" panose="020B0604020202020204" pitchFamily="34" charset="0"/>
                    <a:hlinkClick r:id="rId7"/>
                  </a:rPr>
                  <a:t>Customer</a:t>
                </a:r>
                <a:r>
                  <a:rPr lang="zh-CN" altLang="en-US" sz="1400" b="1" dirty="0">
                    <a:latin typeface="Arial" panose="020B0604020202020204" pitchFamily="34" charset="0"/>
                    <a:cs typeface="Arial" panose="020B0604020202020204" pitchFamily="34" charset="0"/>
                    <a:hlinkClick r:id="rId7"/>
                  </a:rPr>
                  <a:t> </a:t>
                </a:r>
                <a:r>
                  <a:rPr lang="en-HK" altLang="zh-CN" sz="1400" b="1" dirty="0">
                    <a:latin typeface="Arial" panose="020B0604020202020204" pitchFamily="34" charset="0"/>
                    <a:cs typeface="Arial" panose="020B0604020202020204" pitchFamily="34" charset="0"/>
                    <a:hlinkClick r:id="rId7"/>
                  </a:rPr>
                  <a:t>Review</a:t>
                </a:r>
                <a:r>
                  <a:rPr lang="zh-CN" altLang="en-US"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HK" altLang="zh-CN" sz="1400" dirty="0">
                    <a:latin typeface="Arial" panose="020B0604020202020204" pitchFamily="34" charset="0"/>
                    <a:cs typeface="Arial" panose="020B0604020202020204" pitchFamily="34" charset="0"/>
                  </a:rPr>
                  <a:t>CR</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aseline="30000" dirty="0">
                    <a:latin typeface="Arial" panose="020B0604020202020204" pitchFamily="34" charset="0"/>
                    <a:cs typeface="Arial" panose="020B0604020202020204" pitchFamily="34" charset="0"/>
                  </a:rPr>
                  <a:t>[4]</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dirty="0">
                    <a:latin typeface="Arial" panose="020B0604020202020204" pitchFamily="34" charset="0"/>
                    <a:cs typeface="Arial" panose="020B0604020202020204" pitchFamily="34" charset="0"/>
                  </a:rPr>
                  <a:t>customer review​ ​ of​ ​ product</a:t>
                </a:r>
                <a:r>
                  <a:rPr lang="en-US" altLang="zh-CN" sz="1400" dirty="0">
                    <a:latin typeface="Arial" panose="020B0604020202020204" pitchFamily="34" charset="0"/>
                    <a:cs typeface="Arial" panose="020B0604020202020204" pitchFamily="34" charset="0"/>
                  </a:rPr>
                  <a:t>s</a:t>
                </a:r>
                <a:endParaRPr lang="en-HK" altLang="zh-CN" sz="1400" dirty="0">
                  <a:latin typeface="Arial" panose="020B0604020202020204" pitchFamily="34" charset="0"/>
                  <a:cs typeface="Arial" panose="020B0604020202020204" pitchFamily="34" charset="0"/>
                </a:endParaRPr>
              </a:p>
            </p:txBody>
          </p:sp>
        </mc:Choice>
        <mc:Fallback xmlns="">
          <p:sp>
            <p:nvSpPr>
              <p:cNvPr id="4" name="Text Placeholder 2">
                <a:extLst>
                  <a:ext uri="{FF2B5EF4-FFF2-40B4-BE49-F238E27FC236}">
                    <a16:creationId xmlns:a16="http://schemas.microsoft.com/office/drawing/2014/main" id="{C5D1072D-978C-2334-D477-D4A591E9D317}"/>
                  </a:ext>
                </a:extLst>
              </p:cNvPr>
              <p:cNvSpPr txBox="1">
                <a:spLocks noRot="1" noChangeAspect="1" noMove="1" noResize="1" noEditPoints="1" noAdjustHandles="1" noChangeArrowheads="1" noChangeShapeType="1" noTextEdit="1"/>
              </p:cNvSpPr>
              <p:nvPr/>
            </p:nvSpPr>
            <p:spPr>
              <a:xfrm>
                <a:off x="169124" y="1052131"/>
                <a:ext cx="8899568" cy="2083381"/>
              </a:xfrm>
              <a:prstGeom prst="rect">
                <a:avLst/>
              </a:prstGeom>
              <a:blipFill>
                <a:blip r:embed="rId8"/>
                <a:stretch>
                  <a:fillRect l="-855"/>
                </a:stretch>
              </a:blipFill>
            </p:spPr>
            <p:txBody>
              <a:bodyPr/>
              <a:lstStyle/>
              <a:p>
                <a:r>
                  <a:rPr lang="en-US">
                    <a:noFill/>
                  </a:rPr>
                  <a:t> </a:t>
                </a:r>
              </a:p>
            </p:txBody>
          </p:sp>
        </mc:Fallback>
      </mc:AlternateContent>
    </p:spTree>
    <p:extLst>
      <p:ext uri="{BB962C8B-B14F-4D97-AF65-F5344CB8AC3E}">
        <p14:creationId xmlns:p14="http://schemas.microsoft.com/office/powerpoint/2010/main" val="1572711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 Placeholder 2">
            <a:extLst>
              <a:ext uri="{FF2B5EF4-FFF2-40B4-BE49-F238E27FC236}">
                <a16:creationId xmlns:a16="http://schemas.microsoft.com/office/drawing/2014/main" id="{1EFB6F2B-F742-81A6-3653-140ABCB83677}"/>
              </a:ext>
            </a:extLst>
          </p:cNvPr>
          <p:cNvSpPr txBox="1">
            <a:spLocks/>
          </p:cNvSpPr>
          <p:nvPr/>
        </p:nvSpPr>
        <p:spPr>
          <a:xfrm>
            <a:off x="565434" y="977561"/>
            <a:ext cx="8406530" cy="801316"/>
          </a:xfrm>
          <a:prstGeom prst="rect">
            <a:avLst/>
          </a:prstGeom>
        </p:spPr>
        <p:txBody>
          <a:bodyPr>
            <a:normAutofit fontScale="85000" lnSpcReduction="1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Results</a:t>
            </a:r>
            <a:r>
              <a:rPr lang="en-US" altLang="zh-CN" sz="2000" i="1" dirty="0">
                <a:latin typeface="Arial" panose="020B0604020202020204" pitchFamily="34" charset="0"/>
                <a:cs typeface="Arial" panose="020B0604020202020204" pitchFamily="34" charset="0"/>
              </a:rPr>
              <a:t> </a:t>
            </a:r>
          </a:p>
          <a:p>
            <a:pPr>
              <a:lnSpc>
                <a:spcPct val="140000"/>
              </a:lnSpc>
            </a:pPr>
            <a:r>
              <a:rPr lang="en-US" altLang="zh-CN" sz="2000" b="1" dirty="0">
                <a:latin typeface="Arial" panose="020B0604020202020204" pitchFamily="34" charset="0"/>
                <a:cs typeface="Arial" panose="020B0604020202020204" pitchFamily="34" charset="0"/>
              </a:rPr>
              <a:t>1.</a:t>
            </a:r>
            <a:r>
              <a:rPr lang="zh-CN" altLang="en-US" sz="2000" b="1"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 base prompt</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aggregation strategy</a:t>
            </a:r>
            <a:r>
              <a:rPr lang="zh-CN" altLang="en-US" sz="2000"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LM-BFF</a:t>
            </a:r>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sp>
        <p:nvSpPr>
          <p:cNvPr id="12" name="TextBox 11">
            <a:extLst>
              <a:ext uri="{FF2B5EF4-FFF2-40B4-BE49-F238E27FC236}">
                <a16:creationId xmlns:a16="http://schemas.microsoft.com/office/drawing/2014/main" id="{AB7F4E9C-7904-D279-5F53-4D89B0F93438}"/>
              </a:ext>
            </a:extLst>
          </p:cNvPr>
          <p:cNvSpPr txBox="1"/>
          <p:nvPr/>
        </p:nvSpPr>
        <p:spPr>
          <a:xfrm>
            <a:off x="110136" y="4863861"/>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p:txBody>
      </p:sp>
      <p:pic>
        <p:nvPicPr>
          <p:cNvPr id="3" name="Picture 2">
            <a:extLst>
              <a:ext uri="{FF2B5EF4-FFF2-40B4-BE49-F238E27FC236}">
                <a16:creationId xmlns:a16="http://schemas.microsoft.com/office/drawing/2014/main" id="{121226F1-7DDE-6EB4-849A-500EAD4E50C2}"/>
              </a:ext>
            </a:extLst>
          </p:cNvPr>
          <p:cNvPicPr>
            <a:picLocks noChangeAspect="1"/>
          </p:cNvPicPr>
          <p:nvPr/>
        </p:nvPicPr>
        <p:blipFill>
          <a:blip r:embed="rId3"/>
          <a:stretch>
            <a:fillRect/>
          </a:stretch>
        </p:blipFill>
        <p:spPr>
          <a:xfrm>
            <a:off x="1334272" y="2007830"/>
            <a:ext cx="7772400" cy="2847668"/>
          </a:xfrm>
          <a:prstGeom prst="rect">
            <a:avLst/>
          </a:prstGeom>
        </p:spPr>
      </p:pic>
      <p:sp>
        <p:nvSpPr>
          <p:cNvPr id="8" name="TextBox 7">
            <a:extLst>
              <a:ext uri="{FF2B5EF4-FFF2-40B4-BE49-F238E27FC236}">
                <a16:creationId xmlns:a16="http://schemas.microsoft.com/office/drawing/2014/main" id="{6A481AFE-DC57-8318-B4E8-9D267E77EAB2}"/>
              </a:ext>
            </a:extLst>
          </p:cNvPr>
          <p:cNvSpPr txBox="1"/>
          <p:nvPr/>
        </p:nvSpPr>
        <p:spPr>
          <a:xfrm>
            <a:off x="110136" y="2560924"/>
            <a:ext cx="5627280" cy="307777"/>
          </a:xfrm>
          <a:prstGeom prst="rect">
            <a:avLst/>
          </a:prstGeom>
          <a:noFill/>
        </p:spPr>
        <p:txBody>
          <a:bodyPr wrap="square">
            <a:spAutoFit/>
          </a:bodyPr>
          <a:lstStyle/>
          <a:p>
            <a:r>
              <a:rPr lang="en-US" sz="1400" dirty="0">
                <a:solidFill>
                  <a:srgbClr val="FF0000"/>
                </a:solidFill>
              </a:rPr>
              <a:t>manual</a:t>
            </a:r>
            <a:r>
              <a:rPr lang="zh-CN" altLang="en-US" sz="1400" dirty="0">
                <a:solidFill>
                  <a:srgbClr val="FF0000"/>
                </a:solidFill>
              </a:rPr>
              <a:t> </a:t>
            </a:r>
            <a:r>
              <a:rPr lang="en-US" altLang="zh-CN" sz="1400" dirty="0">
                <a:solidFill>
                  <a:srgbClr val="FF0000"/>
                </a:solidFill>
              </a:rPr>
              <a:t>+</a:t>
            </a:r>
            <a:r>
              <a:rPr lang="zh-CN" altLang="en-US" sz="1400" dirty="0">
                <a:solidFill>
                  <a:srgbClr val="FF0000"/>
                </a:solidFill>
              </a:rPr>
              <a:t> </a:t>
            </a:r>
            <a:r>
              <a:rPr lang="en-US" altLang="zh-CN" sz="1400" dirty="0">
                <a:solidFill>
                  <a:srgbClr val="FF0000"/>
                </a:solidFill>
              </a:rPr>
              <a:t>few-shot</a:t>
            </a:r>
            <a:endParaRPr lang="en-US" sz="1400" dirty="0">
              <a:solidFill>
                <a:srgbClr val="FF0000"/>
              </a:solidFill>
            </a:endParaRPr>
          </a:p>
        </p:txBody>
      </p:sp>
      <p:sp>
        <p:nvSpPr>
          <p:cNvPr id="13" name="TextBox 12">
            <a:extLst>
              <a:ext uri="{FF2B5EF4-FFF2-40B4-BE49-F238E27FC236}">
                <a16:creationId xmlns:a16="http://schemas.microsoft.com/office/drawing/2014/main" id="{F0D398AF-ECD6-C317-6E99-8D11397FE4C6}"/>
              </a:ext>
            </a:extLst>
          </p:cNvPr>
          <p:cNvSpPr txBox="1"/>
          <p:nvPr/>
        </p:nvSpPr>
        <p:spPr>
          <a:xfrm>
            <a:off x="-173628" y="3020618"/>
            <a:ext cx="2182129" cy="461665"/>
          </a:xfrm>
          <a:prstGeom prst="rect">
            <a:avLst/>
          </a:prstGeom>
          <a:noFill/>
        </p:spPr>
        <p:txBody>
          <a:bodyPr wrap="square">
            <a:spAutoFit/>
          </a:bodyPr>
          <a:lstStyle/>
          <a:p>
            <a:pPr algn="ctr"/>
            <a:r>
              <a:rPr lang="en-US" sz="1200" dirty="0">
                <a:solidFill>
                  <a:srgbClr val="00B050"/>
                </a:solidFill>
              </a:rPr>
              <a:t>pretraining hard prompts </a:t>
            </a:r>
          </a:p>
          <a:p>
            <a:pPr algn="ctr"/>
            <a:r>
              <a:rPr lang="en-US" sz="1200" dirty="0">
                <a:solidFill>
                  <a:srgbClr val="00B050"/>
                </a:solidFill>
              </a:rPr>
              <a:t>by adding soft prompts</a:t>
            </a:r>
          </a:p>
        </p:txBody>
      </p:sp>
      <p:sp>
        <p:nvSpPr>
          <p:cNvPr id="17" name="TextBox 16">
            <a:extLst>
              <a:ext uri="{FF2B5EF4-FFF2-40B4-BE49-F238E27FC236}">
                <a16:creationId xmlns:a16="http://schemas.microsoft.com/office/drawing/2014/main" id="{05D590EF-48FB-0F80-F5CB-DA3DB86725D7}"/>
              </a:ext>
            </a:extLst>
          </p:cNvPr>
          <p:cNvSpPr txBox="1"/>
          <p:nvPr/>
        </p:nvSpPr>
        <p:spPr>
          <a:xfrm>
            <a:off x="815944" y="2759237"/>
            <a:ext cx="5627280" cy="276999"/>
          </a:xfrm>
          <a:prstGeom prst="rect">
            <a:avLst/>
          </a:prstGeom>
          <a:noFill/>
        </p:spPr>
        <p:txBody>
          <a:bodyPr wrap="square">
            <a:spAutoFit/>
          </a:bodyPr>
          <a:lstStyle/>
          <a:p>
            <a:r>
              <a:rPr lang="en-US" sz="1200" dirty="0">
                <a:solidFill>
                  <a:srgbClr val="7030A0"/>
                </a:solidFill>
              </a:rPr>
              <a:t>fine-tuning</a:t>
            </a:r>
          </a:p>
        </p:txBody>
      </p:sp>
      <p:sp>
        <p:nvSpPr>
          <p:cNvPr id="21" name="TextBox 20">
            <a:extLst>
              <a:ext uri="{FF2B5EF4-FFF2-40B4-BE49-F238E27FC236}">
                <a16:creationId xmlns:a16="http://schemas.microsoft.com/office/drawing/2014/main" id="{B87FD39F-4C03-D012-7379-931240E30915}"/>
              </a:ext>
            </a:extLst>
          </p:cNvPr>
          <p:cNvSpPr txBox="1"/>
          <p:nvPr/>
        </p:nvSpPr>
        <p:spPr>
          <a:xfrm>
            <a:off x="110136" y="3687850"/>
            <a:ext cx="1368152" cy="523220"/>
          </a:xfrm>
          <a:prstGeom prst="rect">
            <a:avLst/>
          </a:prstGeom>
          <a:noFill/>
        </p:spPr>
        <p:txBody>
          <a:bodyPr wrap="square">
            <a:spAutoFit/>
          </a:bodyPr>
          <a:lstStyle/>
          <a:p>
            <a:r>
              <a:rPr lang="en-US" altLang="zh-CN" sz="1400" dirty="0">
                <a:solidFill>
                  <a:srgbClr val="0070C0"/>
                </a:solidFill>
              </a:rPr>
              <a:t>“</a:t>
            </a:r>
            <a:r>
              <a:rPr lang="en-US" sz="1400" dirty="0">
                <a:solidFill>
                  <a:srgbClr val="0070C0"/>
                </a:solidFill>
              </a:rPr>
              <a:t>&lt;sentence&gt;. </a:t>
            </a:r>
          </a:p>
          <a:p>
            <a:r>
              <a:rPr lang="en-US" sz="1400" b="1" dirty="0">
                <a:solidFill>
                  <a:srgbClr val="0070C0"/>
                </a:solidFill>
              </a:rPr>
              <a:t>It</a:t>
            </a:r>
            <a:r>
              <a:rPr lang="en-US" sz="1400" dirty="0">
                <a:solidFill>
                  <a:srgbClr val="0070C0"/>
                </a:solidFill>
              </a:rPr>
              <a:t> was [MASK]</a:t>
            </a:r>
            <a:r>
              <a:rPr lang="en-US" altLang="zh-CN" sz="1400" dirty="0">
                <a:solidFill>
                  <a:srgbClr val="0070C0"/>
                </a:solidFill>
              </a:rPr>
              <a:t>”</a:t>
            </a:r>
            <a:endParaRPr lang="en-US" sz="1400" dirty="0">
              <a:solidFill>
                <a:srgbClr val="0070C0"/>
              </a:solidFill>
            </a:endParaRPr>
          </a:p>
        </p:txBody>
      </p:sp>
      <p:sp>
        <p:nvSpPr>
          <p:cNvPr id="22" name="TextBox 21">
            <a:extLst>
              <a:ext uri="{FF2B5EF4-FFF2-40B4-BE49-F238E27FC236}">
                <a16:creationId xmlns:a16="http://schemas.microsoft.com/office/drawing/2014/main" id="{1D506A11-D34E-556F-0769-A2998B6B9B2E}"/>
              </a:ext>
            </a:extLst>
          </p:cNvPr>
          <p:cNvSpPr txBox="1"/>
          <p:nvPr/>
        </p:nvSpPr>
        <p:spPr>
          <a:xfrm>
            <a:off x="-476323" y="4138265"/>
            <a:ext cx="2397055" cy="738664"/>
          </a:xfrm>
          <a:prstGeom prst="rect">
            <a:avLst/>
          </a:prstGeom>
          <a:noFill/>
        </p:spPr>
        <p:txBody>
          <a:bodyPr wrap="square">
            <a:spAutoFit/>
          </a:bodyPr>
          <a:lstStyle/>
          <a:p>
            <a:pPr algn="ctr"/>
            <a:r>
              <a:rPr lang="en-US" altLang="zh-CN" sz="1400" dirty="0">
                <a:solidFill>
                  <a:schemeClr val="accent4">
                    <a:lumMod val="75000"/>
                  </a:schemeClr>
                </a:solidFill>
              </a:rPr>
              <a:t>“</a:t>
            </a:r>
            <a:r>
              <a:rPr lang="en-US" sz="1400" dirty="0">
                <a:solidFill>
                  <a:schemeClr val="accent4">
                    <a:lumMod val="75000"/>
                  </a:schemeClr>
                </a:solidFill>
              </a:rPr>
              <a:t>&lt;sentence&gt;. </a:t>
            </a:r>
          </a:p>
          <a:p>
            <a:pPr algn="ctr"/>
            <a:r>
              <a:rPr lang="en-US" sz="1400" b="1" dirty="0">
                <a:solidFill>
                  <a:schemeClr val="accent4">
                    <a:lumMod val="75000"/>
                  </a:schemeClr>
                </a:solidFill>
              </a:rPr>
              <a:t>The</a:t>
            </a:r>
            <a:r>
              <a:rPr lang="zh-CN" altLang="en-US" sz="1400" b="1" dirty="0">
                <a:solidFill>
                  <a:schemeClr val="accent4">
                    <a:lumMod val="75000"/>
                  </a:schemeClr>
                </a:solidFill>
              </a:rPr>
              <a:t> </a:t>
            </a:r>
            <a:r>
              <a:rPr lang="en-US" altLang="zh-CN" sz="1400" b="1" dirty="0">
                <a:solidFill>
                  <a:schemeClr val="accent4">
                    <a:lumMod val="75000"/>
                  </a:schemeClr>
                </a:solidFill>
              </a:rPr>
              <a:t>sentence </a:t>
            </a:r>
          </a:p>
          <a:p>
            <a:pPr algn="ctr"/>
            <a:r>
              <a:rPr lang="en-US" sz="1400" dirty="0">
                <a:solidFill>
                  <a:schemeClr val="accent4">
                    <a:lumMod val="75000"/>
                  </a:schemeClr>
                </a:solidFill>
              </a:rPr>
              <a:t>was [MASK]</a:t>
            </a:r>
            <a:r>
              <a:rPr lang="en-US" altLang="zh-CN" sz="1400" dirty="0">
                <a:solidFill>
                  <a:schemeClr val="accent4">
                    <a:lumMod val="75000"/>
                  </a:schemeClr>
                </a:solidFill>
              </a:rPr>
              <a:t>”</a:t>
            </a:r>
            <a:endParaRPr lang="en-US" sz="1400" dirty="0">
              <a:solidFill>
                <a:schemeClr val="accent4">
                  <a:lumMod val="75000"/>
                </a:schemeClr>
              </a:solidFill>
            </a:endParaRPr>
          </a:p>
        </p:txBody>
      </p:sp>
      <p:pic>
        <p:nvPicPr>
          <p:cNvPr id="23" name="Picture 22">
            <a:extLst>
              <a:ext uri="{FF2B5EF4-FFF2-40B4-BE49-F238E27FC236}">
                <a16:creationId xmlns:a16="http://schemas.microsoft.com/office/drawing/2014/main" id="{47C8544A-5AAF-C75E-213D-B70626806465}"/>
              </a:ext>
            </a:extLst>
          </p:cNvPr>
          <p:cNvPicPr>
            <a:picLocks noChangeAspect="1"/>
          </p:cNvPicPr>
          <p:nvPr/>
        </p:nvPicPr>
        <p:blipFill>
          <a:blip r:embed="rId4"/>
          <a:stretch>
            <a:fillRect/>
          </a:stretch>
        </p:blipFill>
        <p:spPr>
          <a:xfrm>
            <a:off x="7155183" y="353560"/>
            <a:ext cx="1988817" cy="1724033"/>
          </a:xfrm>
          <a:prstGeom prst="rect">
            <a:avLst/>
          </a:prstGeom>
        </p:spPr>
      </p:pic>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5"/>
                <a:stretch>
                  <a:fillRect l="-1608"/>
                </a:stretch>
              </a:blipFill>
            </p:spPr>
            <p:txBody>
              <a:bodyPr/>
              <a:lstStyle/>
              <a:p>
                <a:r>
                  <a:rPr lang="en-US">
                    <a:noFill/>
                  </a:rPr>
                  <a:t> </a:t>
                </a:r>
              </a:p>
            </p:txBody>
          </p:sp>
        </mc:Fallback>
      </mc:AlternateContent>
    </p:spTree>
    <p:extLst>
      <p:ext uri="{BB962C8B-B14F-4D97-AF65-F5344CB8AC3E}">
        <p14:creationId xmlns:p14="http://schemas.microsoft.com/office/powerpoint/2010/main" val="69745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55625" y="347705"/>
                <a:ext cx="7886700" cy="841375"/>
              </a:xfrm>
            </p:spPr>
            <p:txBody>
              <a:bodyPr/>
              <a:lstStyle/>
              <a:p>
                <a:r>
                  <a:rPr lang="en-US" altLang="en-US" sz="2800" b="1" dirty="0">
                    <a:latin typeface="+mn-lt"/>
                  </a:rPr>
                  <a:t>Part </a:t>
                </a:r>
                <a:r>
                  <a:rPr lang="en-US" altLang="zh-CN" sz="2800" b="1" dirty="0">
                    <a:latin typeface="+mn-lt"/>
                  </a:rPr>
                  <a:t>1</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Probing </a:t>
                </a:r>
                <a:r>
                  <a:rPr lang="en-US" altLang="zh-CN" sz="2800" i="1" dirty="0"/>
                  <a:t>vs.</a:t>
                </a:r>
                <a:r>
                  <a:rPr lang="en-US" altLang="zh-CN" sz="2800" dirty="0"/>
                  <a:t> 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55625" y="34770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213991" y="3637625"/>
                <a:ext cx="8856984" cy="1809287"/>
              </a:xfrm>
            </p:spPr>
            <p:txBody>
              <a:bodyPr/>
              <a:lstStyle/>
              <a:p>
                <a:pPr lvl="1" eaLnBrk="1" hangingPunct="1">
                  <a:lnSpc>
                    <a:spcPct val="120000"/>
                  </a:lnSpc>
                  <a:buClr>
                    <a:srgbClr val="CC0000"/>
                  </a:buClr>
                </a:pPr>
                <a:r>
                  <a:rPr lang="en-US" altLang="en-US" sz="1400" b="1" dirty="0"/>
                  <a:t>Probing</a:t>
                </a:r>
                <a:r>
                  <a:rPr lang="en-US" altLang="zh-CN" sz="1400" dirty="0"/>
                  <a:t>:</a:t>
                </a:r>
                <a:r>
                  <a:rPr lang="zh-CN" altLang="en-US" sz="1400" dirty="0"/>
                  <a:t> </a:t>
                </a:r>
                <a:r>
                  <a:rPr lang="en-US" altLang="zh-CN" sz="1400" dirty="0"/>
                  <a:t>the process of </a:t>
                </a:r>
                <a:r>
                  <a:rPr lang="en-US" altLang="zh-CN" sz="1400" b="1" dirty="0">
                    <a:solidFill>
                      <a:srgbClr val="FF0000"/>
                    </a:solidFill>
                  </a:rPr>
                  <a:t>exploring what knowledge is encoded</a:t>
                </a:r>
                <a:r>
                  <a:rPr lang="zh-CN" altLang="en-US" sz="1400" b="1" dirty="0">
                    <a:solidFill>
                      <a:srgbClr val="FF0000"/>
                    </a:solidFill>
                  </a:rPr>
                  <a:t> </a:t>
                </a:r>
                <a:r>
                  <a:rPr lang="en-US" altLang="zh-CN" sz="1400" dirty="0"/>
                  <a:t>in the LLMs</a:t>
                </a:r>
              </a:p>
              <a:p>
                <a:pPr lvl="1" eaLnBrk="1" hangingPunct="1">
                  <a:lnSpc>
                    <a:spcPct val="120000"/>
                  </a:lnSpc>
                  <a:buClr>
                    <a:srgbClr val="CC0000"/>
                  </a:buClr>
                </a:pPr>
                <a:r>
                  <a:rPr lang="en-US" altLang="zh-CN" sz="1400" b="1" dirty="0">
                    <a:solidFill>
                      <a:srgbClr val="FF0000"/>
                    </a:solidFill>
                  </a:rPr>
                  <a:t>Probing classifier</a:t>
                </a:r>
                <a:r>
                  <a:rPr lang="zh-CN" altLang="en-US" sz="1400" b="1" dirty="0">
                    <a:solidFill>
                      <a:srgbClr val="FF0000"/>
                    </a:solidFill>
                  </a:rPr>
                  <a:t> </a:t>
                </a:r>
                <a:r>
                  <a:rPr lang="en-US" altLang="zh-CN" sz="1400" dirty="0"/>
                  <a:t>(diagnostic classifier)</a:t>
                </a:r>
                <a:r>
                  <a:rPr lang="zh-CN" altLang="en-US" sz="1400" dirty="0"/>
                  <a:t> </a:t>
                </a:r>
                <a:r>
                  <a:rPr lang="en-US" altLang="zh-CN" sz="1400" dirty="0"/>
                  <a:t>and </a:t>
                </a:r>
                <a:r>
                  <a:rPr lang="en-US" altLang="zh-CN" sz="1400" b="1" dirty="0">
                    <a:solidFill>
                      <a:srgbClr val="FF0000"/>
                    </a:solidFill>
                  </a:rPr>
                  <a:t>linear probing</a:t>
                </a:r>
                <a:r>
                  <a:rPr lang="zh-CN" altLang="en-US" sz="1400" b="1" dirty="0">
                    <a:solidFill>
                      <a:srgbClr val="FF0000"/>
                    </a:solidFill>
                  </a:rPr>
                  <a:t> </a:t>
                </a:r>
                <a:r>
                  <a:rPr lang="en-US" altLang="zh-CN" sz="1400" dirty="0"/>
                  <a:t>(linear head)</a:t>
                </a:r>
              </a:p>
              <a:p>
                <a:pPr lvl="1" eaLnBrk="1" hangingPunct="1">
                  <a:lnSpc>
                    <a:spcPct val="120000"/>
                  </a:lnSpc>
                  <a:buClr>
                    <a:srgbClr val="CC0000"/>
                  </a:buClr>
                </a:pPr>
                <a:r>
                  <a:rPr lang="en-US" altLang="zh-CN" sz="1400" b="1" dirty="0"/>
                  <a:t>Representation-based </a:t>
                </a:r>
                <a14:m>
                  <m:oMath xmlns:m="http://schemas.openxmlformats.org/officeDocument/2006/math">
                    <m:r>
                      <a:rPr lang="en-US" altLang="zh-CN" sz="1400" b="1" i="1" smtClean="0">
                        <a:latin typeface="Cambria Math" panose="02040503050406030204" pitchFamily="18" charset="0"/>
                        <a:ea typeface="Cambria Math" panose="02040503050406030204" pitchFamily="18" charset="0"/>
                      </a:rPr>
                      <m:t>−</m:t>
                    </m:r>
                  </m:oMath>
                </a14:m>
                <a:r>
                  <a:rPr lang="zh-CN" altLang="en-US" sz="1400" b="1" dirty="0"/>
                  <a:t> </a:t>
                </a:r>
                <a:r>
                  <a:rPr lang="en-US" altLang="zh-CN" sz="1400" b="1" dirty="0">
                    <a:solidFill>
                      <a:srgbClr val="FF0000"/>
                    </a:solidFill>
                  </a:rPr>
                  <a:t>Internal representation</a:t>
                </a:r>
                <a:r>
                  <a:rPr lang="en-US" altLang="zh-CN" sz="1400" dirty="0"/>
                  <a:t>:</a:t>
                </a:r>
                <a:r>
                  <a:rPr lang="zh-CN" altLang="en-US" sz="1400" dirty="0"/>
                  <a:t> </a:t>
                </a:r>
                <a:r>
                  <a:rPr lang="en-US" altLang="zh-CN" sz="1400" dirty="0"/>
                  <a:t>different layers</a:t>
                </a:r>
                <a:endParaRPr lang="en-HK" altLang="zh-CN" sz="1400" dirty="0"/>
              </a:p>
              <a:p>
                <a:pPr lvl="1" eaLnBrk="1" hangingPunct="1">
                  <a:lnSpc>
                    <a:spcPct val="120000"/>
                  </a:lnSpc>
                  <a:buClr>
                    <a:srgbClr val="CC0000"/>
                  </a:buClr>
                </a:pPr>
                <a:r>
                  <a:rPr lang="en-US" altLang="zh-CN" sz="1400" b="1" dirty="0"/>
                  <a:t>Attention-based </a:t>
                </a:r>
                <a14:m>
                  <m:oMath xmlns:m="http://schemas.openxmlformats.org/officeDocument/2006/math">
                    <m:r>
                      <a:rPr lang="en-US" altLang="zh-CN" sz="1400" b="1" i="1" smtClean="0">
                        <a:latin typeface="Cambria Math" panose="02040503050406030204" pitchFamily="18" charset="0"/>
                        <a:ea typeface="Cambria Math" panose="02040503050406030204" pitchFamily="18" charset="0"/>
                      </a:rPr>
                      <m:t>−</m:t>
                    </m:r>
                  </m:oMath>
                </a14:m>
                <a:r>
                  <a:rPr lang="zh-CN" altLang="en-US" sz="1400" b="1" dirty="0"/>
                  <a:t> </a:t>
                </a:r>
                <a:r>
                  <a:rPr lang="en-US" altLang="zh-CN" sz="1400" b="1" dirty="0">
                    <a:solidFill>
                      <a:srgbClr val="FF0000"/>
                    </a:solidFill>
                  </a:rPr>
                  <a:t>Attention Weights</a:t>
                </a:r>
                <a:endParaRPr lang="en-US" altLang="en-US" sz="1400"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213991" y="3637625"/>
                <a:ext cx="8856984" cy="1809287"/>
              </a:xfrm>
              <a:blipFill>
                <a:blip r:embed="rId4"/>
                <a:stretch>
                  <a:fillRect/>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38E773-EF0C-1E1E-7754-193D6E954059}"/>
                  </a:ext>
                </a:extLst>
              </p:cNvPr>
              <p:cNvSpPr txBox="1"/>
              <p:nvPr/>
            </p:nvSpPr>
            <p:spPr>
              <a:xfrm>
                <a:off x="555625" y="4847784"/>
                <a:ext cx="9142344" cy="276999"/>
              </a:xfrm>
              <a:prstGeom prst="rect">
                <a:avLst/>
              </a:prstGeom>
              <a:noFill/>
            </p:spPr>
            <p:txBody>
              <a:bodyPr wrap="square">
                <a:spAutoFit/>
              </a:bodyPr>
              <a:lstStyle/>
              <a:p>
                <a:r>
                  <a:rPr lang="en-US" altLang="zh-CN" sz="1200" dirty="0">
                    <a:latin typeface="+mn-lt"/>
                  </a:rPr>
                  <a:t>Images Credits:</a:t>
                </a:r>
                <a:r>
                  <a:rPr lang="zh-CN" altLang="en-US" sz="1200" dirty="0">
                    <a:latin typeface="+mn-lt"/>
                  </a:rPr>
                  <a:t> </a:t>
                </a:r>
                <a:r>
                  <a:rPr lang="en-US" altLang="zh-CN" sz="1200" dirty="0">
                    <a:latin typeface="+mn-lt"/>
                  </a:rPr>
                  <a:t>Medium Post </a:t>
                </a:r>
                <a14:m>
                  <m:oMath xmlns:m="http://schemas.openxmlformats.org/officeDocument/2006/math">
                    <m:r>
                      <a:rPr lang="en-US" altLang="zh-CN" sz="1200" b="1" i="1" smtClean="0">
                        <a:latin typeface="Cambria Math" panose="02040503050406030204" pitchFamily="18" charset="0"/>
                        <a:ea typeface="Cambria Math" panose="02040503050406030204" pitchFamily="18" charset="0"/>
                      </a:rPr>
                      <m:t>−</m:t>
                    </m:r>
                  </m:oMath>
                </a14:m>
                <a:r>
                  <a:rPr lang="zh-CN" altLang="en-US" sz="1200" dirty="0">
                    <a:latin typeface="+mn-lt"/>
                  </a:rPr>
                  <a:t> </a:t>
                </a:r>
                <a:r>
                  <a:rPr lang="en-HK" altLang="zh-CN" sz="1200" dirty="0">
                    <a:latin typeface="+mn-lt"/>
                    <a:hlinkClick r:id="rId5"/>
                  </a:rPr>
                  <a:t>Linguistics Wisdom of NLP Models</a:t>
                </a:r>
                <a:r>
                  <a:rPr lang="en-US" altLang="zh-CN" sz="1200" dirty="0">
                    <a:latin typeface="+mn-lt"/>
                  </a:rPr>
                  <a:t>.</a:t>
                </a:r>
              </a:p>
            </p:txBody>
          </p:sp>
        </mc:Choice>
        <mc:Fallback xmlns="">
          <p:sp>
            <p:nvSpPr>
              <p:cNvPr id="3" name="TextBox 2">
                <a:extLst>
                  <a:ext uri="{FF2B5EF4-FFF2-40B4-BE49-F238E27FC236}">
                    <a16:creationId xmlns:a16="http://schemas.microsoft.com/office/drawing/2014/main" id="{EF38E773-EF0C-1E1E-7754-193D6E954059}"/>
                  </a:ext>
                </a:extLst>
              </p:cNvPr>
              <p:cNvSpPr txBox="1">
                <a:spLocks noRot="1" noChangeAspect="1" noMove="1" noResize="1" noEditPoints="1" noAdjustHandles="1" noChangeArrowheads="1" noChangeShapeType="1" noTextEdit="1"/>
              </p:cNvSpPr>
              <p:nvPr/>
            </p:nvSpPr>
            <p:spPr>
              <a:xfrm>
                <a:off x="555625" y="4847784"/>
                <a:ext cx="9142344" cy="276999"/>
              </a:xfrm>
              <a:prstGeom prst="rect">
                <a:avLst/>
              </a:prstGeom>
              <a:blipFill>
                <a:blip r:embed="rId6"/>
                <a:stretch>
                  <a:fillRect b="-13043"/>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4EE6DA6F-7511-56B8-0E53-B92A7B1943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1114722"/>
            <a:ext cx="4045875" cy="2469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660ADA57-CDFB-87AE-46B9-C1E0A7AEE723}"/>
              </a:ext>
            </a:extLst>
          </p:cNvPr>
          <p:cNvGraphicFramePr>
            <a:graphicFrameLocks noGrp="1"/>
          </p:cNvGraphicFramePr>
          <p:nvPr>
            <p:extLst>
              <p:ext uri="{D42A27DB-BD31-4B8C-83A1-F6EECF244321}">
                <p14:modId xmlns:p14="http://schemas.microsoft.com/office/powerpoint/2010/main" val="964054407"/>
              </p:ext>
            </p:extLst>
          </p:nvPr>
        </p:nvGraphicFramePr>
        <p:xfrm>
          <a:off x="4052771" y="1464325"/>
          <a:ext cx="5040560" cy="2026920"/>
        </p:xfrm>
        <a:graphic>
          <a:graphicData uri="http://schemas.openxmlformats.org/drawingml/2006/table">
            <a:tbl>
              <a:tblPr firstRow="1" bandRow="1">
                <a:tableStyleId>{912C8C85-51F0-491E-9774-3900AFEF0FD7}</a:tableStyleId>
              </a:tblPr>
              <a:tblGrid>
                <a:gridCol w="1080120">
                  <a:extLst>
                    <a:ext uri="{9D8B030D-6E8A-4147-A177-3AD203B41FA5}">
                      <a16:colId xmlns:a16="http://schemas.microsoft.com/office/drawing/2014/main" val="2699800417"/>
                    </a:ext>
                  </a:extLst>
                </a:gridCol>
                <a:gridCol w="1152128">
                  <a:extLst>
                    <a:ext uri="{9D8B030D-6E8A-4147-A177-3AD203B41FA5}">
                      <a16:colId xmlns:a16="http://schemas.microsoft.com/office/drawing/2014/main" val="3883463891"/>
                    </a:ext>
                  </a:extLst>
                </a:gridCol>
                <a:gridCol w="1296144">
                  <a:extLst>
                    <a:ext uri="{9D8B030D-6E8A-4147-A177-3AD203B41FA5}">
                      <a16:colId xmlns:a16="http://schemas.microsoft.com/office/drawing/2014/main" val="3063793761"/>
                    </a:ext>
                  </a:extLst>
                </a:gridCol>
                <a:gridCol w="1512168">
                  <a:extLst>
                    <a:ext uri="{9D8B030D-6E8A-4147-A177-3AD203B41FA5}">
                      <a16:colId xmlns:a16="http://schemas.microsoft.com/office/drawing/2014/main" val="1575172970"/>
                    </a:ext>
                  </a:extLst>
                </a:gridCol>
              </a:tblGrid>
              <a:tr h="370840">
                <a:tc>
                  <a:txBody>
                    <a:bodyPr/>
                    <a:lstStyle/>
                    <a:p>
                      <a:pPr algn="ctr"/>
                      <a:endParaRPr lang="en-US" sz="1200"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Probing</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Fine</a:t>
                      </a:r>
                      <a:r>
                        <a:rPr lang="en-US" altLang="zh-CN" sz="1200" dirty="0"/>
                        <a:t>-tuning</a:t>
                      </a:r>
                      <a:endParaRPr lang="en-US" sz="1200" dirty="0"/>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Multi-task</a:t>
                      </a:r>
                      <a:r>
                        <a:rPr lang="zh-CN" altLang="en-US" sz="1200" dirty="0"/>
                        <a:t> </a:t>
                      </a:r>
                      <a:r>
                        <a:rPr lang="en-US" altLang="zh-CN" sz="1200" dirty="0"/>
                        <a:t>Learning</a:t>
                      </a:r>
                      <a:endParaRPr lang="en-US" sz="1200" dirty="0"/>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2084267"/>
                  </a:ext>
                </a:extLst>
              </a:tr>
              <a:tr h="370840">
                <a:tc>
                  <a:txBody>
                    <a:bodyPr/>
                    <a:lstStyle/>
                    <a:p>
                      <a:pPr algn="ctr"/>
                      <a:r>
                        <a:rPr lang="en-US" sz="1200" b="0" dirty="0"/>
                        <a:t>Goal</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Auxiliary Task</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Primary Task</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dirty="0"/>
                        <a:t>Primary Tasks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62743683"/>
                  </a:ext>
                </a:extLst>
              </a:tr>
              <a:tr h="370840">
                <a:tc>
                  <a:txBody>
                    <a:bodyPr/>
                    <a:lstStyle/>
                    <a:p>
                      <a:pPr algn="ctr"/>
                      <a:r>
                        <a:rPr lang="en-US" sz="1200" dirty="0"/>
                        <a:t>Update Model Parameters</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No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Yes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Yes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364013260"/>
                  </a:ext>
                </a:extLst>
              </a:tr>
              <a:tr h="370840">
                <a:tc>
                  <a:txBody>
                    <a:bodyPr/>
                    <a:lstStyle/>
                    <a:p>
                      <a:pPr algn="ctr"/>
                      <a:r>
                        <a:rPr lang="en-US" sz="1200" dirty="0"/>
                        <a:t>Access Model</a:t>
                      </a:r>
                      <a:r>
                        <a:rPr lang="zh-CN" altLang="en-US" sz="1200" dirty="0"/>
                        <a:t> </a:t>
                      </a:r>
                      <a:r>
                        <a:rPr lang="en-US" altLang="zh-CN" sz="1200" dirty="0"/>
                        <a:t>Internals</a:t>
                      </a:r>
                      <a:endParaRPr lang="en-US" sz="1200"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Yes</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No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No</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735484843"/>
                  </a:ext>
                </a:extLst>
              </a:tr>
              <a:tr h="370840">
                <a:tc>
                  <a:txBody>
                    <a:bodyPr/>
                    <a:lstStyle/>
                    <a:p>
                      <a:pPr algn="ctr"/>
                      <a:r>
                        <a:rPr lang="en-US" sz="1200" dirty="0"/>
                        <a:t>Complexity</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Shallow</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200" dirty="0"/>
                        <a:t>Shallow</a:t>
                      </a:r>
                      <a:r>
                        <a:rPr lang="zh-CN" altLang="en-US" sz="1200" dirty="0"/>
                        <a:t> </a:t>
                      </a:r>
                      <a:r>
                        <a:rPr lang="en-US" altLang="zh-CN" sz="1200" dirty="0"/>
                        <a:t>or Deep</a:t>
                      </a:r>
                      <a:endParaRPr lang="en-US" sz="1200" dirty="0"/>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dirty="0"/>
                        <a:t>Shallow</a:t>
                      </a:r>
                      <a:r>
                        <a:rPr lang="zh-CN" altLang="en-US" sz="1200" dirty="0"/>
                        <a:t> </a:t>
                      </a:r>
                      <a:r>
                        <a:rPr lang="en-US" altLang="zh-CN" sz="1200" dirty="0"/>
                        <a:t>or Deep</a:t>
                      </a:r>
                      <a:endParaRPr lang="en-US" sz="1200" dirty="0"/>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797545722"/>
                  </a:ext>
                </a:extLst>
              </a:tr>
            </a:tbl>
          </a:graphicData>
        </a:graphic>
      </p:graphicFrame>
    </p:spTree>
    <p:extLst>
      <p:ext uri="{BB962C8B-B14F-4D97-AF65-F5344CB8AC3E}">
        <p14:creationId xmlns:p14="http://schemas.microsoft.com/office/powerpoint/2010/main" val="2008984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 Placeholder 2">
            <a:extLst>
              <a:ext uri="{FF2B5EF4-FFF2-40B4-BE49-F238E27FC236}">
                <a16:creationId xmlns:a16="http://schemas.microsoft.com/office/drawing/2014/main" id="{1EFB6F2B-F742-81A6-3653-140ABCB83677}"/>
              </a:ext>
            </a:extLst>
          </p:cNvPr>
          <p:cNvSpPr txBox="1">
            <a:spLocks/>
          </p:cNvSpPr>
          <p:nvPr/>
        </p:nvSpPr>
        <p:spPr>
          <a:xfrm>
            <a:off x="207199" y="2499742"/>
            <a:ext cx="2520280" cy="801316"/>
          </a:xfrm>
          <a:prstGeom prst="rect">
            <a:avLst/>
          </a:prstGeom>
        </p:spPr>
        <p:txBody>
          <a:bodyPr>
            <a:normAutofit fontScale="92500" lnSpcReduction="20000"/>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40000"/>
              </a:lnSpc>
            </a:pPr>
            <a:r>
              <a:rPr lang="en-US" altLang="zh-CN" sz="2000" b="1" i="1" dirty="0">
                <a:latin typeface="Arial" panose="020B0604020202020204" pitchFamily="34" charset="0"/>
                <a:cs typeface="Arial" panose="020B0604020202020204" pitchFamily="34" charset="0"/>
              </a:rPr>
              <a:t>Results</a:t>
            </a:r>
            <a:endParaRPr lang="en-HK" altLang="zh-CN" sz="2000" dirty="0">
              <a:latin typeface="Arial" panose="020B0604020202020204" pitchFamily="34" charset="0"/>
              <a:cs typeface="Arial" panose="020B0604020202020204" pitchFamily="34" charset="0"/>
            </a:endParaRPr>
          </a:p>
          <a:p>
            <a:pPr algn="ctr">
              <a:lnSpc>
                <a:spcPct val="140000"/>
              </a:lnSpc>
            </a:pPr>
            <a:r>
              <a:rPr lang="en-US" altLang="zh-CN" sz="2000" dirty="0">
                <a:latin typeface="Arial" panose="020B0604020202020204" pitchFamily="34" charset="0"/>
                <a:cs typeface="Arial" panose="020B0604020202020204" pitchFamily="34" charset="0"/>
              </a:rPr>
              <a:t>Top-ranked prompts</a:t>
            </a:r>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pic>
        <p:nvPicPr>
          <p:cNvPr id="5" name="Picture 4">
            <a:extLst>
              <a:ext uri="{FF2B5EF4-FFF2-40B4-BE49-F238E27FC236}">
                <a16:creationId xmlns:a16="http://schemas.microsoft.com/office/drawing/2014/main" id="{BCD7C39B-E227-BC9F-5204-04A99AC02F8B}"/>
              </a:ext>
            </a:extLst>
          </p:cNvPr>
          <p:cNvPicPr>
            <a:picLocks noChangeAspect="1"/>
          </p:cNvPicPr>
          <p:nvPr/>
        </p:nvPicPr>
        <p:blipFill>
          <a:blip r:embed="rId4"/>
          <a:stretch>
            <a:fillRect/>
          </a:stretch>
        </p:blipFill>
        <p:spPr>
          <a:xfrm>
            <a:off x="2843808" y="984210"/>
            <a:ext cx="5495224" cy="2136232"/>
          </a:xfrm>
          <a:prstGeom prst="rect">
            <a:avLst/>
          </a:prstGeom>
        </p:spPr>
      </p:pic>
      <p:pic>
        <p:nvPicPr>
          <p:cNvPr id="9" name="Picture 8">
            <a:extLst>
              <a:ext uri="{FF2B5EF4-FFF2-40B4-BE49-F238E27FC236}">
                <a16:creationId xmlns:a16="http://schemas.microsoft.com/office/drawing/2014/main" id="{2C6434E8-9E61-EA86-0226-FD45249AEB5D}"/>
              </a:ext>
            </a:extLst>
          </p:cNvPr>
          <p:cNvPicPr>
            <a:picLocks noChangeAspect="1"/>
          </p:cNvPicPr>
          <p:nvPr/>
        </p:nvPicPr>
        <p:blipFill>
          <a:blip r:embed="rId5"/>
          <a:stretch>
            <a:fillRect/>
          </a:stretch>
        </p:blipFill>
        <p:spPr>
          <a:xfrm>
            <a:off x="2893200" y="3150957"/>
            <a:ext cx="5495224" cy="1992543"/>
          </a:xfrm>
          <a:prstGeom prst="rect">
            <a:avLst/>
          </a:prstGeom>
        </p:spPr>
      </p:pic>
      <p:sp>
        <p:nvSpPr>
          <p:cNvPr id="3" name="TextBox 2">
            <a:extLst>
              <a:ext uri="{FF2B5EF4-FFF2-40B4-BE49-F238E27FC236}">
                <a16:creationId xmlns:a16="http://schemas.microsoft.com/office/drawing/2014/main" id="{FC0F7FDD-D43B-180E-F1D8-DDDBFD713F23}"/>
              </a:ext>
            </a:extLst>
          </p:cNvPr>
          <p:cNvSpPr txBox="1"/>
          <p:nvPr/>
        </p:nvSpPr>
        <p:spPr>
          <a:xfrm>
            <a:off x="0" y="4892664"/>
            <a:ext cx="5796136" cy="246221"/>
          </a:xfrm>
          <a:prstGeom prst="rect">
            <a:avLst/>
          </a:prstGeom>
          <a:solidFill>
            <a:schemeClr val="bg1"/>
          </a:solidFill>
        </p:spPr>
        <p:txBody>
          <a:bodyPr wrap="square">
            <a:spAutoFit/>
          </a:bodyPr>
          <a:lstStyle/>
          <a:p>
            <a:r>
              <a:rPr lang="en-US" altLang="zh-CN" sz="1000" dirty="0">
                <a:latin typeface="+mn-lt"/>
              </a:rPr>
              <a:t>Credits:</a:t>
            </a:r>
            <a:r>
              <a:rPr lang="zh-CN" altLang="en-US" sz="1000" dirty="0">
                <a:latin typeface="+mn-lt"/>
              </a:rPr>
              <a:t> </a:t>
            </a:r>
            <a:r>
              <a:rPr lang="en-US" altLang="zh-CN" sz="1000" dirty="0">
                <a:latin typeface="+mn-lt"/>
              </a:rPr>
              <a:t>Chakraborty </a:t>
            </a:r>
            <a:r>
              <a:rPr lang="en-US" altLang="zh-CN" sz="1000" i="1" dirty="0">
                <a:latin typeface="+mn-lt"/>
              </a:rPr>
              <a:t>et al.</a:t>
            </a:r>
            <a:r>
              <a:rPr lang="en-US" altLang="zh-CN" sz="1000" dirty="0">
                <a:latin typeface="+mn-lt"/>
              </a:rPr>
              <a:t>,</a:t>
            </a:r>
            <a:r>
              <a:rPr lang="zh-CN" altLang="en-US" sz="1000" dirty="0">
                <a:latin typeface="+mn-lt"/>
              </a:rPr>
              <a:t> </a:t>
            </a:r>
            <a:r>
              <a:rPr lang="en-HK" altLang="zh-CN" sz="1000" dirty="0">
                <a:latin typeface="+mn-lt"/>
              </a:rPr>
              <a:t>Zero-shot Approach to Overcome Perturbation Sensitivity of Prompts</a:t>
            </a:r>
            <a:r>
              <a:rPr lang="en-US" altLang="zh-CN" sz="1000" dirty="0">
                <a:latin typeface="+mn-lt"/>
              </a:rPr>
              <a:t>, In ACL’23.</a:t>
            </a:r>
          </a:p>
        </p:txBody>
      </p:sp>
    </p:spTree>
    <p:extLst>
      <p:ext uri="{BB962C8B-B14F-4D97-AF65-F5344CB8AC3E}">
        <p14:creationId xmlns:p14="http://schemas.microsoft.com/office/powerpoint/2010/main" val="159113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sp>
        <p:nvSpPr>
          <p:cNvPr id="3" name="TextBox 2">
            <a:extLst>
              <a:ext uri="{FF2B5EF4-FFF2-40B4-BE49-F238E27FC236}">
                <a16:creationId xmlns:a16="http://schemas.microsoft.com/office/drawing/2014/main" id="{97D394C8-5D84-8F20-43DF-48EACC25502D}"/>
              </a:ext>
            </a:extLst>
          </p:cNvPr>
          <p:cNvSpPr txBox="1"/>
          <p:nvPr/>
        </p:nvSpPr>
        <p:spPr>
          <a:xfrm>
            <a:off x="555625" y="4869808"/>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Chakraborty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Zero-shot Approach to Overcome Perturbation Sensitivity of Prompts</a:t>
            </a:r>
            <a:r>
              <a:rPr lang="en-US" altLang="zh-CN" sz="1200" dirty="0">
                <a:latin typeface="+mn-lt"/>
              </a:rPr>
              <a:t>, In ACL’23.</a:t>
            </a:r>
          </a:p>
        </p:txBody>
      </p:sp>
      <p:pic>
        <p:nvPicPr>
          <p:cNvPr id="4" name="Picture 3">
            <a:extLst>
              <a:ext uri="{FF2B5EF4-FFF2-40B4-BE49-F238E27FC236}">
                <a16:creationId xmlns:a16="http://schemas.microsoft.com/office/drawing/2014/main" id="{F09964EB-29A9-4CB5-899C-C0EF6F5F9E44}"/>
              </a:ext>
            </a:extLst>
          </p:cNvPr>
          <p:cNvPicPr>
            <a:picLocks noChangeAspect="1"/>
          </p:cNvPicPr>
          <p:nvPr/>
        </p:nvPicPr>
        <p:blipFill>
          <a:blip r:embed="rId4"/>
          <a:stretch>
            <a:fillRect/>
          </a:stretch>
        </p:blipFill>
        <p:spPr>
          <a:xfrm>
            <a:off x="2136863" y="1022363"/>
            <a:ext cx="4750296" cy="2525738"/>
          </a:xfrm>
          <a:prstGeom prst="rect">
            <a:avLst/>
          </a:prstGeom>
        </p:spPr>
      </p:pic>
      <p:sp>
        <p:nvSpPr>
          <p:cNvPr id="5" name="Text Placeholder 2">
            <a:extLst>
              <a:ext uri="{FF2B5EF4-FFF2-40B4-BE49-F238E27FC236}">
                <a16:creationId xmlns:a16="http://schemas.microsoft.com/office/drawing/2014/main" id="{7BD2F670-FDA2-76D5-2F2E-A820165C0B2A}"/>
              </a:ext>
            </a:extLst>
          </p:cNvPr>
          <p:cNvSpPr txBox="1">
            <a:spLocks/>
          </p:cNvSpPr>
          <p:nvPr/>
        </p:nvSpPr>
        <p:spPr>
          <a:xfrm>
            <a:off x="568661" y="3147814"/>
            <a:ext cx="8406530" cy="2714809"/>
          </a:xfrm>
          <a:prstGeom prst="rect">
            <a:avLst/>
          </a:prstGeom>
        </p:spPr>
        <p:txBody>
          <a:bodyPr>
            <a:normAutofit/>
          </a:bodyPr>
          <a:lstStyle>
            <a:lvl1pPr marL="0" indent="0" algn="l" defTabSz="914278" rtl="0" eaLnBrk="1" latinLnBrk="0" hangingPunct="1">
              <a:lnSpc>
                <a:spcPct val="90000"/>
              </a:lnSpc>
              <a:spcBef>
                <a:spcPts val="0"/>
              </a:spcBef>
              <a:buFont typeface="Arial" pitchFamily="34" charset="0"/>
              <a:buNone/>
              <a:defRPr lang="en-US" sz="1100" b="0" i="0" kern="1200" smtClean="0">
                <a:solidFill>
                  <a:schemeClr val="tx1"/>
                </a:solidFill>
                <a:latin typeface="Calibri Light" panose="020F0302020204030204" pitchFamily="34" charset="0"/>
                <a:ea typeface="+mn-ea"/>
                <a:cs typeface="Calibri Light" panose="020F0302020204030204" pitchFamily="34" charset="0"/>
              </a:defRPr>
            </a:lvl1pPr>
            <a:lvl2pPr marL="144000" indent="-144000" algn="l" defTabSz="914278" rtl="0" eaLnBrk="1" latinLnBrk="0" hangingPunct="1">
              <a:lnSpc>
                <a:spcPct val="90000"/>
              </a:lnSpc>
              <a:spcBef>
                <a:spcPts val="600"/>
              </a:spcBef>
              <a:buFont typeface="Arial" pitchFamily="34" charset="0"/>
              <a:buChar char="–"/>
              <a:defRPr lang="en-US" sz="1200" b="0" i="0" kern="1200" smtClean="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1000" b="0" i="0" kern="1200" smtClean="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1000" b="0" i="0" kern="1200" smtClean="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40000"/>
              </a:lnSpc>
            </a:pPr>
            <a:r>
              <a:rPr lang="en-US" altLang="zh-CN" sz="2400" b="1" i="1" dirty="0">
                <a:latin typeface="Arial" panose="020B0604020202020204" pitchFamily="34" charset="0"/>
                <a:cs typeface="Arial" panose="020B0604020202020204" pitchFamily="34" charset="0"/>
              </a:rPr>
              <a:t>Limitations</a:t>
            </a:r>
          </a:p>
          <a:p>
            <a:pPr marL="342900" indent="-342900">
              <a:lnSpc>
                <a:spcPct val="140000"/>
              </a:lnSpc>
              <a:buFont typeface="Arial" panose="020B0604020202020204" pitchFamily="34" charset="0"/>
              <a:buChar char="•"/>
            </a:pPr>
            <a:r>
              <a:rPr lang="en-US" altLang="zh-CN" sz="1400" b="1" i="1" dirty="0">
                <a:latin typeface="Arial" panose="020B0604020202020204" pitchFamily="34" charset="0"/>
                <a:cs typeface="Arial" panose="020B0604020202020204" pitchFamily="34" charset="0"/>
              </a:rPr>
              <a:t>Scenarios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HK" altLang="zh-CN" sz="1400" b="1" dirty="0">
                <a:solidFill>
                  <a:srgbClr val="FF0000"/>
                </a:solidFill>
                <a:latin typeface="Arial" panose="020B0604020202020204" pitchFamily="34" charset="0"/>
                <a:cs typeface="Arial" panose="020B0604020202020204" pitchFamily="34" charset="0"/>
              </a:rPr>
              <a:t>limited area of output</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e.g.</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positive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or negative</a:t>
            </a:r>
            <a:endParaRPr lang="en-US" altLang="zh-CN" sz="1400" b="1" dirty="0">
              <a:solidFill>
                <a:srgbClr val="C00000"/>
              </a:solidFill>
              <a:latin typeface="Arial" panose="020B0604020202020204" pitchFamily="34" charset="0"/>
              <a:cs typeface="Arial" panose="020B0604020202020204" pitchFamily="34" charset="0"/>
            </a:endParaRPr>
          </a:p>
          <a:p>
            <a:pPr marL="342900" indent="-342900">
              <a:lnSpc>
                <a:spcPct val="140000"/>
              </a:lnSpc>
              <a:buClr>
                <a:schemeClr val="tx1"/>
              </a:buClr>
              <a:buFont typeface="Arial" panose="020B0604020202020204" pitchFamily="34" charset="0"/>
              <a:buChar char="•"/>
            </a:pPr>
            <a:r>
              <a:rPr lang="en-US" altLang="zh-CN" sz="1400" b="1" i="1" dirty="0">
                <a:latin typeface="Arial" panose="020B0604020202020204" pitchFamily="34" charset="0"/>
                <a:cs typeface="Arial" panose="020B0604020202020204" pitchFamily="34" charset="0"/>
              </a:rPr>
              <a:t>Subordinate</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because-so causality</a:t>
            </a:r>
          </a:p>
          <a:p>
            <a:pPr marL="342900" indent="-342900">
              <a:lnSpc>
                <a:spcPct val="140000"/>
              </a:lnSpc>
              <a:buFont typeface="Arial" panose="020B0604020202020204" pitchFamily="34" charset="0"/>
              <a:buChar char="•"/>
            </a:pPr>
            <a:r>
              <a:rPr lang="en-US" altLang="zh-CN" sz="1400" b="1" i="1" dirty="0">
                <a:latin typeface="Arial" panose="020B0604020202020204" pitchFamily="34" charset="0"/>
                <a:cs typeface="Arial" panose="020B0604020202020204" pitchFamily="34" charset="0"/>
              </a:rPr>
              <a:t>Prediction</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single-token objects</a:t>
            </a:r>
          </a:p>
          <a:p>
            <a:pPr marL="342900" indent="-342900">
              <a:lnSpc>
                <a:spcPct val="140000"/>
              </a:lnSpc>
              <a:buFont typeface="Arial" panose="020B0604020202020204" pitchFamily="34" charset="0"/>
              <a:buChar char="•"/>
            </a:pPr>
            <a:r>
              <a:rPr lang="en-US" altLang="zh-CN" sz="1400" b="1" i="1" dirty="0">
                <a:latin typeface="Arial" panose="020B0604020202020204" pitchFamily="34" charset="0"/>
                <a:cs typeface="Arial" panose="020B0604020202020204" pitchFamily="34" charset="0"/>
              </a:rPr>
              <a:t>Ranking</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Need </a:t>
            </a:r>
            <a:r>
              <a:rPr lang="en-US" altLang="zh-CN" sz="1400" b="1" dirty="0">
                <a:solidFill>
                  <a:srgbClr val="FF0000"/>
                </a:solidFill>
                <a:latin typeface="Arial" panose="020B0604020202020204" pitchFamily="34" charset="0"/>
                <a:cs typeface="Arial" panose="020B0604020202020204" pitchFamily="34" charset="0"/>
              </a:rPr>
              <a:t>mapping token</a:t>
            </a:r>
          </a:p>
        </p:txBody>
      </p:sp>
    </p:spTree>
    <p:extLst>
      <p:ext uri="{BB962C8B-B14F-4D97-AF65-F5344CB8AC3E}">
        <p14:creationId xmlns:p14="http://schemas.microsoft.com/office/powerpoint/2010/main" val="1091101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3</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Selected Works</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7" name="TextBox 6">
            <a:extLst>
              <a:ext uri="{FF2B5EF4-FFF2-40B4-BE49-F238E27FC236}">
                <a16:creationId xmlns:a16="http://schemas.microsoft.com/office/drawing/2014/main" id="{EBDD2A63-6171-8FD7-3104-EC2BC8D294D1}"/>
              </a:ext>
            </a:extLst>
          </p:cNvPr>
          <p:cNvSpPr txBox="1"/>
          <p:nvPr/>
        </p:nvSpPr>
        <p:spPr>
          <a:xfrm>
            <a:off x="3410218" y="5249408"/>
            <a:ext cx="0" cy="0"/>
          </a:xfrm>
          <a:prstGeom prst="rect">
            <a:avLst/>
          </a:prstGeom>
        </p:spPr>
        <p:txBody>
          <a:bodyPr vert="horz" wrap="none" lIns="0" tIns="0" rIns="0" bIns="0" spcCol="385658" rtlCol="0">
            <a:noAutofit/>
          </a:bodyPr>
          <a:lstStyle/>
          <a:p>
            <a:endParaRPr lang="en-CN" dirty="0">
              <a:solidFill>
                <a:schemeClr val="bg1"/>
              </a:solidFill>
              <a:latin typeface="Calibri Light" charset="0"/>
              <a:ea typeface="Calibri Light" charset="0"/>
              <a:cs typeface="Calibri Light" charset="0"/>
            </a:endParaRPr>
          </a:p>
        </p:txBody>
      </p:sp>
      <p:sp>
        <p:nvSpPr>
          <p:cNvPr id="8" name="Text Placeholder 1">
            <a:extLst>
              <a:ext uri="{FF2B5EF4-FFF2-40B4-BE49-F238E27FC236}">
                <a16:creationId xmlns:a16="http://schemas.microsoft.com/office/drawing/2014/main" id="{7DAFF54F-93E2-EBA9-13C5-5B35ACE2B831}"/>
              </a:ext>
            </a:extLst>
          </p:cNvPr>
          <p:cNvSpPr txBox="1">
            <a:spLocks/>
          </p:cNvSpPr>
          <p:nvPr/>
        </p:nvSpPr>
        <p:spPr>
          <a:xfrm>
            <a:off x="331102" y="1318596"/>
            <a:ext cx="8493690" cy="532133"/>
          </a:xfrm>
          <a:prstGeom prst="rect">
            <a:avLst/>
          </a:prstGeom>
        </p:spPr>
        <p:txBody>
          <a:bodyPr vert="horz" lIns="0" tIns="0" rIns="0" bIns="0" rtlCol="0">
            <a:normAutofit/>
          </a:bodyPr>
          <a:lstStyle>
            <a:lvl1pPr marL="0" indent="0" algn="l" defTabSz="914278" rtl="0" eaLnBrk="1" latinLnBrk="0" hangingPunct="1">
              <a:lnSpc>
                <a:spcPct val="80000"/>
              </a:lnSpc>
              <a:spcBef>
                <a:spcPts val="0"/>
              </a:spcBef>
              <a:buFontTx/>
              <a:buNone/>
              <a:defRPr lang="en-US" sz="2900" b="0" i="0" kern="1200">
                <a:solidFill>
                  <a:schemeClr val="bg1"/>
                </a:solidFill>
                <a:latin typeface="Calibri Light" charset="0"/>
                <a:ea typeface="Calibri Light" charset="0"/>
                <a:cs typeface="Calibri Light" charset="0"/>
              </a:defRPr>
            </a:lvl1pPr>
            <a:lvl2pPr marL="144000" indent="-144000" algn="l" defTabSz="914278" rtl="0" eaLnBrk="1" latinLnBrk="0" hangingPunct="1">
              <a:lnSpc>
                <a:spcPct val="90000"/>
              </a:lnSpc>
              <a:spcBef>
                <a:spcPts val="600"/>
              </a:spcBef>
              <a:buFont typeface="Arial" pitchFamily="34" charset="0"/>
              <a:buChar char="–"/>
              <a:defRPr lang="en-US" sz="3600" b="0" i="0" kern="1200">
                <a:solidFill>
                  <a:schemeClr val="tx1"/>
                </a:solidFill>
                <a:latin typeface="Calibri Light" panose="020F0302020204030204" pitchFamily="34" charset="0"/>
                <a:ea typeface="+mn-ea"/>
                <a:cs typeface="Calibri Light" panose="020F0302020204030204" pitchFamily="34" charset="0"/>
              </a:defRPr>
            </a:lvl2pPr>
            <a:lvl3pPr marL="144000" indent="-144000" algn="l" defTabSz="914278" rtl="0" eaLnBrk="1" latinLnBrk="0" hangingPunct="1">
              <a:lnSpc>
                <a:spcPct val="90000"/>
              </a:lnSpc>
              <a:spcBef>
                <a:spcPts val="600"/>
              </a:spcBef>
              <a:buFont typeface="Arial" pitchFamily="34" charset="0"/>
              <a:buChar char="•"/>
              <a:defRPr lang="en-US" sz="3600" b="0" i="0" kern="1200">
                <a:solidFill>
                  <a:schemeClr val="tx1"/>
                </a:solidFill>
                <a:latin typeface="Calibri Light" panose="020F0302020204030204" pitchFamily="34" charset="0"/>
                <a:ea typeface="+mn-ea"/>
                <a:cs typeface="Calibri Light" panose="020F0302020204030204" pitchFamily="34" charset="0"/>
              </a:defRPr>
            </a:lvl3pPr>
            <a:lvl4pPr marL="144000" indent="-144000" algn="l" defTabSz="914278" rtl="0" eaLnBrk="1" latinLnBrk="0" hangingPunct="1">
              <a:lnSpc>
                <a:spcPct val="90000"/>
              </a:lnSpc>
              <a:spcBef>
                <a:spcPts val="600"/>
              </a:spcBef>
              <a:buFont typeface="Arial" pitchFamily="34" charset="0"/>
              <a:buChar char="–"/>
              <a:defRPr lang="en-US" sz="3600" b="0" i="0" kern="1200">
                <a:solidFill>
                  <a:schemeClr val="tx1"/>
                </a:solidFill>
                <a:latin typeface="Calibri Light" panose="020F0302020204030204" pitchFamily="34" charset="0"/>
                <a:ea typeface="+mn-ea"/>
                <a:cs typeface="Calibri Light" panose="020F0302020204030204" pitchFamily="34" charset="0"/>
              </a:defRPr>
            </a:lvl4pPr>
            <a:lvl5pPr marL="144000" indent="-144000" algn="l" defTabSz="914278" rtl="0" eaLnBrk="1" latinLnBrk="0" hangingPunct="1">
              <a:lnSpc>
                <a:spcPct val="90000"/>
              </a:lnSpc>
              <a:spcBef>
                <a:spcPts val="600"/>
              </a:spcBef>
              <a:buFont typeface="Arial" pitchFamily="34" charset="0"/>
              <a:buChar char="»"/>
              <a:defRPr lang="en-GB" sz="3600" b="0" i="0" kern="1200">
                <a:solidFill>
                  <a:schemeClr val="tx1"/>
                </a:solidFill>
                <a:latin typeface="Calibri Light" panose="020F0302020204030204" pitchFamily="34" charset="0"/>
                <a:ea typeface="+mn-ea"/>
                <a:cs typeface="Calibri Light" panose="020F0302020204030204" pitchFamily="34" charset="0"/>
              </a:defRPr>
            </a:lvl5pPr>
            <a:lvl6pPr marL="2514265"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03"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42"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u="sng" dirty="0">
                <a:solidFill>
                  <a:schemeClr val="tx1"/>
                </a:solidFill>
              </a:rPr>
              <a:t>Summary</a:t>
            </a:r>
          </a:p>
          <a:p>
            <a:endParaRPr lang="en-US" altLang="zh-CN" u="sng" dirty="0">
              <a:solidFill>
                <a:schemeClr val="tx1"/>
              </a:solidFill>
            </a:endParaRPr>
          </a:p>
        </p:txBody>
      </p:sp>
      <p:graphicFrame>
        <p:nvGraphicFramePr>
          <p:cNvPr id="9" name="表格 1">
            <a:extLst>
              <a:ext uri="{FF2B5EF4-FFF2-40B4-BE49-F238E27FC236}">
                <a16:creationId xmlns:a16="http://schemas.microsoft.com/office/drawing/2014/main" id="{5292E365-F469-010D-6887-DE53BC847626}"/>
              </a:ext>
            </a:extLst>
          </p:cNvPr>
          <p:cNvGraphicFramePr>
            <a:graphicFrameLocks noGrp="1"/>
          </p:cNvGraphicFramePr>
          <p:nvPr>
            <p:extLst>
              <p:ext uri="{D42A27DB-BD31-4B8C-83A1-F6EECF244321}">
                <p14:modId xmlns:p14="http://schemas.microsoft.com/office/powerpoint/2010/main" val="4154144397"/>
              </p:ext>
            </p:extLst>
          </p:nvPr>
        </p:nvGraphicFramePr>
        <p:xfrm>
          <a:off x="331102" y="1854705"/>
          <a:ext cx="8455361" cy="2935800"/>
        </p:xfrm>
        <a:graphic>
          <a:graphicData uri="http://schemas.openxmlformats.org/drawingml/2006/table">
            <a:tbl>
              <a:tblPr>
                <a:tableStyleId>{C4B1156A-380E-4F78-BDF5-A606A8083BF9}</a:tableStyleId>
              </a:tblPr>
              <a:tblGrid>
                <a:gridCol w="347920">
                  <a:extLst>
                    <a:ext uri="{9D8B030D-6E8A-4147-A177-3AD203B41FA5}">
                      <a16:colId xmlns:a16="http://schemas.microsoft.com/office/drawing/2014/main" val="2196507283"/>
                    </a:ext>
                  </a:extLst>
                </a:gridCol>
                <a:gridCol w="803336">
                  <a:extLst>
                    <a:ext uri="{9D8B030D-6E8A-4147-A177-3AD203B41FA5}">
                      <a16:colId xmlns:a16="http://schemas.microsoft.com/office/drawing/2014/main" val="898938355"/>
                    </a:ext>
                  </a:extLst>
                </a:gridCol>
                <a:gridCol w="681910">
                  <a:extLst>
                    <a:ext uri="{9D8B030D-6E8A-4147-A177-3AD203B41FA5}">
                      <a16:colId xmlns:a16="http://schemas.microsoft.com/office/drawing/2014/main" val="3368773609"/>
                    </a:ext>
                  </a:extLst>
                </a:gridCol>
                <a:gridCol w="1441634">
                  <a:extLst>
                    <a:ext uri="{9D8B030D-6E8A-4147-A177-3AD203B41FA5}">
                      <a16:colId xmlns:a16="http://schemas.microsoft.com/office/drawing/2014/main" val="2758857915"/>
                    </a:ext>
                  </a:extLst>
                </a:gridCol>
                <a:gridCol w="995187">
                  <a:extLst>
                    <a:ext uri="{9D8B030D-6E8A-4147-A177-3AD203B41FA5}">
                      <a16:colId xmlns:a16="http://schemas.microsoft.com/office/drawing/2014/main" val="4246741065"/>
                    </a:ext>
                  </a:extLst>
                </a:gridCol>
                <a:gridCol w="1012590">
                  <a:extLst>
                    <a:ext uri="{9D8B030D-6E8A-4147-A177-3AD203B41FA5}">
                      <a16:colId xmlns:a16="http://schemas.microsoft.com/office/drawing/2014/main" val="2637654374"/>
                    </a:ext>
                  </a:extLst>
                </a:gridCol>
                <a:gridCol w="952585">
                  <a:extLst>
                    <a:ext uri="{9D8B030D-6E8A-4147-A177-3AD203B41FA5}">
                      <a16:colId xmlns:a16="http://schemas.microsoft.com/office/drawing/2014/main" val="3166558949"/>
                    </a:ext>
                  </a:extLst>
                </a:gridCol>
                <a:gridCol w="952585">
                  <a:extLst>
                    <a:ext uri="{9D8B030D-6E8A-4147-A177-3AD203B41FA5}">
                      <a16:colId xmlns:a16="http://schemas.microsoft.com/office/drawing/2014/main" val="228818836"/>
                    </a:ext>
                  </a:extLst>
                </a:gridCol>
                <a:gridCol w="1267614">
                  <a:extLst>
                    <a:ext uri="{9D8B030D-6E8A-4147-A177-3AD203B41FA5}">
                      <a16:colId xmlns:a16="http://schemas.microsoft.com/office/drawing/2014/main" val="2155956981"/>
                    </a:ext>
                  </a:extLst>
                </a:gridCol>
              </a:tblGrid>
              <a:tr h="374552">
                <a:tc>
                  <a:txBody>
                    <a:bodyPr/>
                    <a:lstStyle/>
                    <a:p>
                      <a:pPr algn="ctr" fontAlgn="ctr"/>
                      <a:r>
                        <a:rPr lang="en-US" altLang="zh-CN" sz="1000" b="1" u="none" strike="noStrike" dirty="0">
                          <a:solidFill>
                            <a:schemeClr val="tx1"/>
                          </a:solidFill>
                          <a:effectLst/>
                        </a:rPr>
                        <a:t>Year</a:t>
                      </a:r>
                      <a:endParaRPr lang="zh-CN" altLang="en-US" sz="10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Author</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Institution</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Title</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Scenario</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Metrics</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Method</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i="0" u="none" strike="noStrike" dirty="0">
                          <a:solidFill>
                            <a:schemeClr val="tx1"/>
                          </a:solidFill>
                          <a:effectLst/>
                          <a:latin typeface="+mn-lt"/>
                          <a:ea typeface="微软雅黑" panose="020B0503020204020204" pitchFamily="34" charset="-122"/>
                        </a:rPr>
                        <a:t>Model</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100" b="1" u="none" strike="noStrike" dirty="0">
                          <a:solidFill>
                            <a:schemeClr val="tx1"/>
                          </a:solidFill>
                          <a:effectLst/>
                        </a:rPr>
                        <a:t>Result</a:t>
                      </a:r>
                      <a:endParaRPr lang="zh-CN" altLang="en-US" sz="1100" b="1" i="0" u="none" strike="noStrike" dirty="0">
                        <a:solidFill>
                          <a:schemeClr val="tx1"/>
                        </a:solidFill>
                        <a:effectLst/>
                        <a:latin typeface="+mn-lt"/>
                        <a:ea typeface="微软雅黑" panose="020B0503020204020204" pitchFamily="34" charset="-122"/>
                      </a:endParaRPr>
                    </a:p>
                  </a:txBody>
                  <a:tcPr marL="4720" marR="4720" marT="4720" marB="0" anchor="ctr"/>
                </a:tc>
                <a:extLst>
                  <a:ext uri="{0D108BD9-81ED-4DB2-BD59-A6C34878D82A}">
                    <a16:rowId xmlns:a16="http://schemas.microsoft.com/office/drawing/2014/main" val="4268479602"/>
                  </a:ext>
                </a:extLst>
              </a:tr>
              <a:tr h="760693">
                <a:tc>
                  <a:txBody>
                    <a:bodyPr/>
                    <a:lstStyle/>
                    <a:p>
                      <a:pPr algn="ctr" fontAlgn="ctr"/>
                      <a:r>
                        <a:rPr lang="en-US" altLang="zh-CN" sz="1050" u="none" strike="noStrike" dirty="0">
                          <a:solidFill>
                            <a:schemeClr val="tx1"/>
                          </a:solidFill>
                          <a:effectLst/>
                        </a:rPr>
                        <a:t>2020</a:t>
                      </a:r>
                    </a:p>
                    <a:p>
                      <a:pPr algn="ctr" fontAlgn="ctr"/>
                      <a:r>
                        <a:rPr lang="en-US" altLang="zh-CN" sz="1050" b="0" i="0" u="none" strike="noStrike" dirty="0">
                          <a:solidFill>
                            <a:schemeClr val="tx1"/>
                          </a:solidFill>
                          <a:effectLst/>
                          <a:latin typeface="+mn-lt"/>
                          <a:ea typeface="微软雅黑" panose="020B0503020204020204" pitchFamily="34" charset="-122"/>
                        </a:rPr>
                        <a:t>TACL</a:t>
                      </a:r>
                    </a:p>
                  </a:txBody>
                  <a:tcPr marL="4720" marR="4720" marT="4720" marB="0" anchor="ctr"/>
                </a:tc>
                <a:tc>
                  <a:txBody>
                    <a:bodyPr/>
                    <a:lstStyle/>
                    <a:p>
                      <a:pPr algn="ctr" fontAlgn="ctr"/>
                      <a:r>
                        <a:rPr lang="en-HK" sz="1050" b="1" u="none" strike="noStrike" dirty="0" err="1">
                          <a:solidFill>
                            <a:schemeClr val="tx1"/>
                          </a:solidFill>
                          <a:effectLst/>
                        </a:rPr>
                        <a:t>Zhengbao</a:t>
                      </a:r>
                      <a:r>
                        <a:rPr lang="en-HK" sz="1050" u="none" strike="noStrike" dirty="0">
                          <a:solidFill>
                            <a:schemeClr val="tx1"/>
                          </a:solidFill>
                          <a:effectLst/>
                        </a:rPr>
                        <a:t> </a:t>
                      </a:r>
                      <a:r>
                        <a:rPr lang="en-HK" sz="1050" b="1" u="none" strike="noStrike" dirty="0">
                          <a:solidFill>
                            <a:schemeClr val="tx1"/>
                          </a:solidFill>
                          <a:effectLst/>
                        </a:rPr>
                        <a:t>Jiang</a:t>
                      </a:r>
                      <a:r>
                        <a:rPr lang="en-HK" sz="1050" u="none" strike="noStrike" dirty="0">
                          <a:solidFill>
                            <a:schemeClr val="tx1"/>
                          </a:solidFill>
                          <a:effectLst/>
                        </a:rPr>
                        <a:t>, Frank F. Xu, Jun Araki, and </a:t>
                      </a:r>
                      <a:r>
                        <a:rPr lang="en-HK" sz="1050" b="1" u="none" strike="noStrike" dirty="0">
                          <a:solidFill>
                            <a:schemeClr val="tx1"/>
                          </a:solidFill>
                          <a:effectLst/>
                        </a:rPr>
                        <a:t>Graham</a:t>
                      </a:r>
                      <a:r>
                        <a:rPr lang="en-HK" sz="1050" u="none" strike="noStrike" dirty="0">
                          <a:solidFill>
                            <a:schemeClr val="tx1"/>
                          </a:solidFill>
                          <a:effectLst/>
                        </a:rPr>
                        <a:t> </a:t>
                      </a:r>
                      <a:r>
                        <a:rPr lang="en-HK" sz="1050" b="1" u="none" strike="noStrike" dirty="0" err="1">
                          <a:solidFill>
                            <a:schemeClr val="tx1"/>
                          </a:solidFill>
                          <a:effectLst/>
                        </a:rPr>
                        <a:t>Neubig</a:t>
                      </a:r>
                      <a:endParaRPr lang="zh-CN" altLang="en-US" sz="105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050" u="none" strike="noStrike" dirty="0">
                          <a:solidFill>
                            <a:schemeClr val="tx1"/>
                          </a:solidFill>
                          <a:effectLst/>
                        </a:rPr>
                        <a:t>CMU,</a:t>
                      </a:r>
                      <a:r>
                        <a:rPr lang="zh-CN" altLang="en-US" sz="1050" u="none" strike="noStrike" dirty="0">
                          <a:solidFill>
                            <a:schemeClr val="tx1"/>
                          </a:solidFill>
                          <a:effectLst/>
                        </a:rPr>
                        <a:t> </a:t>
                      </a:r>
                      <a:r>
                        <a:rPr lang="en-US" altLang="zh-CN" sz="1050" u="none" strike="noStrike" dirty="0">
                          <a:solidFill>
                            <a:schemeClr val="tx1"/>
                          </a:solidFill>
                          <a:effectLst/>
                        </a:rPr>
                        <a:t>Bosch Research</a:t>
                      </a:r>
                      <a:endParaRPr lang="zh-CN" altLang="en-US" sz="105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sz="1050" u="none" strike="noStrike" dirty="0">
                          <a:solidFill>
                            <a:schemeClr val="tx1"/>
                          </a:solidFill>
                          <a:effectLst/>
                        </a:rPr>
                        <a:t>How Can We Know What Language Models Know?</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050" u="none" strike="noStrike" dirty="0">
                          <a:solidFill>
                            <a:schemeClr val="tx1"/>
                          </a:solidFill>
                          <a:effectLst/>
                        </a:rPr>
                        <a:t>Relation triples</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HK" altLang="zh-CN" sz="1050" u="none" strike="noStrike" dirty="0">
                          <a:solidFill>
                            <a:schemeClr val="tx1"/>
                          </a:solidFill>
                          <a:effectLst/>
                        </a:rPr>
                        <a:t>Micro-averaged Accuracy</a:t>
                      </a:r>
                      <a:r>
                        <a:rPr lang="en-US" altLang="zh-CN" sz="1050" u="none" strike="noStrike" dirty="0">
                          <a:solidFill>
                            <a:schemeClr val="tx1"/>
                          </a:solidFill>
                          <a:effectLst/>
                        </a:rPr>
                        <a:t>;</a:t>
                      </a:r>
                    </a:p>
                    <a:p>
                      <a:pPr algn="ctr" fontAlgn="ctr"/>
                      <a:r>
                        <a:rPr lang="en-HK" altLang="zh-CN" sz="1050" u="none" strike="noStrike" dirty="0">
                          <a:solidFill>
                            <a:schemeClr val="tx1"/>
                          </a:solidFill>
                          <a:effectLst/>
                        </a:rPr>
                        <a:t>Macro-averaged Accuracy</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HK" altLang="zh-CN" sz="1050" u="none" strike="noStrike" dirty="0">
                          <a:solidFill>
                            <a:schemeClr val="tx1"/>
                          </a:solidFill>
                          <a:effectLst/>
                        </a:rPr>
                        <a:t>Mining</a:t>
                      </a:r>
                      <a:r>
                        <a:rPr lang="zh-CN" altLang="en-US" sz="1050" u="none" strike="noStrike" dirty="0">
                          <a:solidFill>
                            <a:schemeClr val="tx1"/>
                          </a:solidFill>
                          <a:effectLst/>
                        </a:rPr>
                        <a:t> </a:t>
                      </a:r>
                      <a:r>
                        <a:rPr lang="en-US" altLang="zh-CN" sz="1050" u="none" strike="noStrike" dirty="0">
                          <a:solidFill>
                            <a:schemeClr val="tx1"/>
                          </a:solidFill>
                          <a:effectLst/>
                        </a:rPr>
                        <a:t>Paraphrasing</a:t>
                      </a:r>
                    </a:p>
                  </a:txBody>
                  <a:tcPr marL="4720" marR="4720" marT="4720" marB="0" anchor="ctr"/>
                </a:tc>
                <a:tc>
                  <a:txBody>
                    <a:bodyPr/>
                    <a:lstStyle/>
                    <a:p>
                      <a:pPr algn="ctr" fontAlgn="ctr"/>
                      <a:r>
                        <a:rPr lang="en-US" altLang="zh-CN" sz="1050" u="none" strike="noStrike" dirty="0">
                          <a:solidFill>
                            <a:schemeClr val="tx1"/>
                          </a:solidFill>
                          <a:effectLst/>
                        </a:rPr>
                        <a:t>BERT-base;</a:t>
                      </a:r>
                    </a:p>
                    <a:p>
                      <a:pPr algn="ctr" fontAlgn="ctr"/>
                      <a:r>
                        <a:rPr lang="en-US" altLang="zh-CN" sz="1050" u="none" strike="noStrike" dirty="0">
                          <a:solidFill>
                            <a:schemeClr val="tx1"/>
                          </a:solidFill>
                          <a:effectLst/>
                        </a:rPr>
                        <a:t>BERT-large</a:t>
                      </a:r>
                    </a:p>
                  </a:txBody>
                  <a:tcPr marL="4720" marR="4720" marT="4720" marB="0" anchor="ctr"/>
                </a:tc>
                <a:tc>
                  <a:txBody>
                    <a:bodyPr/>
                    <a:lstStyle/>
                    <a:p>
                      <a:pPr algn="ctr" fontAlgn="ctr"/>
                      <a:r>
                        <a:rPr lang="en-US" sz="1050" u="none" strike="noStrike" dirty="0" err="1">
                          <a:solidFill>
                            <a:schemeClr val="tx1"/>
                          </a:solidFill>
                          <a:effectLst/>
                        </a:rPr>
                        <a:t>Mine+Man</a:t>
                      </a:r>
                      <a:r>
                        <a:rPr lang="en-US" altLang="zh-CN" sz="1050" u="none" strike="noStrike" dirty="0">
                          <a:solidFill>
                            <a:schemeClr val="tx1"/>
                          </a:solidFill>
                          <a:effectLst/>
                        </a:rPr>
                        <a:t>:</a:t>
                      </a:r>
                      <a:br>
                        <a:rPr lang="en-US" altLang="zh-CN" sz="1050" u="none" strike="noStrike" dirty="0">
                          <a:solidFill>
                            <a:schemeClr val="tx1"/>
                          </a:solidFill>
                          <a:effectLst/>
                        </a:rPr>
                      </a:br>
                      <a:r>
                        <a:rPr lang="en-US" sz="1050" u="none" strike="noStrike" dirty="0">
                          <a:solidFill>
                            <a:schemeClr val="tx1"/>
                          </a:solidFill>
                          <a:effectLst/>
                        </a:rPr>
                        <a:t>43.9</a:t>
                      </a:r>
                      <a:r>
                        <a:rPr lang="en-US" altLang="zh-CN" sz="1050" u="none" strike="noStrike" dirty="0">
                          <a:solidFill>
                            <a:schemeClr val="tx1"/>
                          </a:solidFill>
                          <a:effectLst/>
                        </a:rPr>
                        <a:t>%</a:t>
                      </a:r>
                      <a:r>
                        <a:rPr lang="zh-CN" altLang="en-US" sz="1050" u="none" strike="noStrike" dirty="0">
                          <a:solidFill>
                            <a:schemeClr val="tx1"/>
                          </a:solidFill>
                          <a:effectLst/>
                        </a:rPr>
                        <a:t> </a:t>
                      </a:r>
                      <a:r>
                        <a:rPr lang="en-US" altLang="zh-CN" sz="1050" u="none" strike="noStrike" dirty="0">
                          <a:solidFill>
                            <a:schemeClr val="tx1"/>
                          </a:solidFill>
                          <a:effectLst/>
                        </a:rPr>
                        <a:t>(</a:t>
                      </a:r>
                      <a:r>
                        <a:rPr lang="en-HK" altLang="zh-CN" sz="1050" u="none" strike="noStrike" dirty="0">
                          <a:solidFill>
                            <a:schemeClr val="tx1"/>
                          </a:solidFill>
                          <a:effectLst/>
                        </a:rPr>
                        <a:t>Micro</a:t>
                      </a:r>
                      <a:r>
                        <a:rPr lang="en-US" altLang="zh-CN" sz="1050" u="none" strike="noStrike" dirty="0">
                          <a:solidFill>
                            <a:schemeClr val="tx1"/>
                          </a:solidFill>
                          <a:effectLst/>
                        </a:rPr>
                        <a:t>)</a:t>
                      </a:r>
                      <a:r>
                        <a:rPr lang="zh-CN" altLang="en-US" sz="1050" u="none" strike="noStrike" dirty="0">
                          <a:solidFill>
                            <a:schemeClr val="tx1"/>
                          </a:solidFill>
                          <a:effectLst/>
                        </a:rPr>
                        <a:t> </a:t>
                      </a:r>
                      <a:r>
                        <a:rPr lang="en-US" altLang="zh-CN" sz="1050" u="none" strike="noStrike" dirty="0">
                          <a:solidFill>
                            <a:schemeClr val="tx1"/>
                          </a:solidFill>
                          <a:effectLst/>
                        </a:rPr>
                        <a:t>and 30.7%</a:t>
                      </a:r>
                      <a:r>
                        <a:rPr lang="zh-CN" altLang="en-US" sz="1050" u="none" strike="noStrike" dirty="0">
                          <a:solidFill>
                            <a:schemeClr val="tx1"/>
                          </a:solidFill>
                          <a:effectLst/>
                        </a:rPr>
                        <a:t> </a:t>
                      </a:r>
                      <a:r>
                        <a:rPr lang="en-US" altLang="zh-CN" sz="1050" u="none" strike="noStrike" dirty="0">
                          <a:solidFill>
                            <a:schemeClr val="tx1"/>
                          </a:solidFill>
                          <a:effectLst/>
                        </a:rPr>
                        <a:t>(Macro)</a:t>
                      </a:r>
                    </a:p>
                    <a:p>
                      <a:pPr algn="ctr" fontAlgn="ctr"/>
                      <a:r>
                        <a:rPr lang="en-US" sz="1050" b="0" i="0" u="none" strike="noStrike" dirty="0">
                          <a:solidFill>
                            <a:schemeClr val="tx1"/>
                          </a:solidFill>
                          <a:effectLst/>
                          <a:latin typeface="+mn-lt"/>
                          <a:ea typeface="微软雅黑" panose="020B0503020204020204" pitchFamily="34" charset="-122"/>
                        </a:rPr>
                        <a:t>on</a:t>
                      </a:r>
                      <a:r>
                        <a:rPr lang="zh-CN" altLang="en-US" sz="1050" b="0" i="0" u="none" strike="noStrike" dirty="0">
                          <a:solidFill>
                            <a:schemeClr val="tx1"/>
                          </a:solidFill>
                          <a:effectLst/>
                          <a:latin typeface="+mn-lt"/>
                          <a:ea typeface="微软雅黑" panose="020B0503020204020204" pitchFamily="34" charset="-122"/>
                        </a:rPr>
                        <a:t> </a:t>
                      </a:r>
                      <a:r>
                        <a:rPr lang="en-US" altLang="zh-CN" sz="1050" b="0" i="0" u="none" strike="noStrike" dirty="0">
                          <a:solidFill>
                            <a:schemeClr val="tx1"/>
                          </a:solidFill>
                          <a:effectLst/>
                          <a:latin typeface="+mn-lt"/>
                          <a:ea typeface="微软雅黑" panose="020B0503020204020204" pitchFamily="34" charset="-122"/>
                        </a:rPr>
                        <a:t>LAMA</a:t>
                      </a:r>
                      <a:r>
                        <a:rPr lang="zh-CN" altLang="en-US" sz="1050" b="0" i="0" u="none" strike="noStrike" dirty="0">
                          <a:solidFill>
                            <a:schemeClr val="tx1"/>
                          </a:solidFill>
                          <a:effectLst/>
                          <a:latin typeface="+mn-lt"/>
                          <a:ea typeface="微软雅黑" panose="020B0503020204020204" pitchFamily="34" charset="-122"/>
                        </a:rPr>
                        <a:t> </a:t>
                      </a:r>
                      <a:r>
                        <a:rPr lang="en-HK" altLang="zh-CN" sz="1050" b="0" i="0" u="none" strike="noStrike" dirty="0">
                          <a:solidFill>
                            <a:schemeClr val="tx1"/>
                          </a:solidFill>
                          <a:effectLst/>
                          <a:latin typeface="+mn-lt"/>
                          <a:ea typeface="微软雅黑" panose="020B0503020204020204" pitchFamily="34" charset="-122"/>
                        </a:rPr>
                        <a:t>T-</a:t>
                      </a:r>
                      <a:r>
                        <a:rPr lang="en-HK" altLang="zh-CN" sz="1050" b="0" i="0" u="none" strike="noStrike" dirty="0" err="1">
                          <a:solidFill>
                            <a:schemeClr val="tx1"/>
                          </a:solidFill>
                          <a:effectLst/>
                          <a:latin typeface="+mn-lt"/>
                          <a:ea typeface="微软雅黑" panose="020B0503020204020204" pitchFamily="34" charset="-122"/>
                        </a:rPr>
                        <a:t>REx</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extLst>
                  <a:ext uri="{0D108BD9-81ED-4DB2-BD59-A6C34878D82A}">
                    <a16:rowId xmlns:a16="http://schemas.microsoft.com/office/drawing/2014/main" val="1066930322"/>
                  </a:ext>
                </a:extLst>
              </a:tr>
              <a:tr h="811059">
                <a:tc>
                  <a:txBody>
                    <a:bodyPr/>
                    <a:lstStyle/>
                    <a:p>
                      <a:pPr algn="ctr" fontAlgn="ctr"/>
                      <a:r>
                        <a:rPr lang="en-US" altLang="zh-CN" sz="1050" u="none" strike="noStrike" dirty="0">
                          <a:solidFill>
                            <a:schemeClr val="tx1"/>
                          </a:solidFill>
                          <a:effectLst/>
                        </a:rPr>
                        <a:t>2023</a:t>
                      </a:r>
                    </a:p>
                    <a:p>
                      <a:pPr algn="ctr" fontAlgn="ctr"/>
                      <a:r>
                        <a:rPr lang="en-US" altLang="zh-CN" sz="1050" b="0" i="0" u="none" strike="noStrike" dirty="0">
                          <a:solidFill>
                            <a:schemeClr val="tx1"/>
                          </a:solidFill>
                          <a:effectLst/>
                          <a:latin typeface="+mn-lt"/>
                          <a:ea typeface="微软雅黑" panose="020B0503020204020204" pitchFamily="34" charset="-122"/>
                        </a:rPr>
                        <a:t>ACL</a:t>
                      </a:r>
                    </a:p>
                  </a:txBody>
                  <a:tcPr marL="4720" marR="4720" marT="4720" marB="0" anchor="ctr"/>
                </a:tc>
                <a:tc>
                  <a:txBody>
                    <a:bodyPr/>
                    <a:lstStyle/>
                    <a:p>
                      <a:pPr algn="ctr" fontAlgn="ctr"/>
                      <a:r>
                        <a:rPr lang="en-US" sz="1050" u="none" strike="noStrike" dirty="0" err="1">
                          <a:solidFill>
                            <a:schemeClr val="tx1"/>
                          </a:solidFill>
                          <a:effectLst/>
                        </a:rPr>
                        <a:t>Mohna</a:t>
                      </a:r>
                      <a:r>
                        <a:rPr lang="en-US" sz="1050" u="none" strike="noStrike" dirty="0">
                          <a:solidFill>
                            <a:schemeClr val="tx1"/>
                          </a:solidFill>
                          <a:effectLst/>
                        </a:rPr>
                        <a:t> Chakraborty, Adithya Kulkarni, and Qi Li</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HK" altLang="zh-CN" sz="1050" u="none" strike="noStrike" dirty="0">
                          <a:solidFill>
                            <a:schemeClr val="tx1"/>
                          </a:solidFill>
                          <a:effectLst/>
                        </a:rPr>
                        <a:t>Iowa State University</a:t>
                      </a:r>
                      <a:endParaRPr lang="zh-CN" altLang="en-US" sz="1050" b="1"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sz="1050" u="none" strike="noStrike" dirty="0">
                          <a:solidFill>
                            <a:schemeClr val="tx1"/>
                          </a:solidFill>
                          <a:effectLst/>
                        </a:rPr>
                        <a:t>Zero-shot Approach to Overcome Perturbation Sensitivity of Prompts</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sz="1050" u="none" strike="noStrike" dirty="0">
                          <a:solidFill>
                            <a:schemeClr val="tx1"/>
                          </a:solidFill>
                          <a:effectLst/>
                        </a:rPr>
                        <a:t>Limited area of output</a:t>
                      </a:r>
                      <a:r>
                        <a:rPr lang="zh-CN" altLang="en-US" sz="1050" u="none" strike="noStrike" dirty="0">
                          <a:solidFill>
                            <a:schemeClr val="tx1"/>
                          </a:solidFill>
                          <a:effectLst/>
                        </a:rPr>
                        <a:t> </a:t>
                      </a:r>
                      <a:r>
                        <a:rPr lang="en-US" altLang="zh-CN" sz="1050" u="none" strike="noStrike" dirty="0">
                          <a:solidFill>
                            <a:schemeClr val="tx1"/>
                          </a:solidFill>
                          <a:effectLst/>
                        </a:rPr>
                        <a:t>(</a:t>
                      </a:r>
                      <a:r>
                        <a:rPr lang="en-US" sz="1050" u="none" strike="noStrike" dirty="0">
                          <a:solidFill>
                            <a:schemeClr val="tx1"/>
                          </a:solidFill>
                          <a:effectLst/>
                        </a:rPr>
                        <a:t>positive or negative</a:t>
                      </a:r>
                      <a:r>
                        <a:rPr lang="en-US" altLang="zh-CN" sz="1050" u="none" strike="noStrike" dirty="0">
                          <a:solidFill>
                            <a:schemeClr val="tx1"/>
                          </a:solidFill>
                          <a:effectLst/>
                        </a:rPr>
                        <a:t>)</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HK" altLang="zh-CN" sz="1050" u="none" strike="noStrike" dirty="0">
                          <a:solidFill>
                            <a:schemeClr val="tx1"/>
                          </a:solidFill>
                          <a:effectLst/>
                        </a:rPr>
                        <a:t>Accuracy</a:t>
                      </a:r>
                      <a:r>
                        <a:rPr lang="en-US" altLang="zh-CN" sz="1050" u="none" strike="noStrike" dirty="0">
                          <a:solidFill>
                            <a:schemeClr val="tx1"/>
                          </a:solidFill>
                          <a:effectLst/>
                        </a:rPr>
                        <a:t>;</a:t>
                      </a:r>
                      <a:r>
                        <a:rPr lang="en-HK" altLang="zh-CN" sz="1050" u="none" strike="noStrike" dirty="0">
                          <a:solidFill>
                            <a:schemeClr val="tx1"/>
                          </a:solidFill>
                          <a:effectLst/>
                        </a:rPr>
                        <a:t> </a:t>
                      </a:r>
                    </a:p>
                    <a:p>
                      <a:pPr algn="ctr" fontAlgn="ctr"/>
                      <a:r>
                        <a:rPr lang="en-US" altLang="zh-CN" sz="1050" u="none" strike="noStrike" dirty="0">
                          <a:solidFill>
                            <a:schemeClr val="tx1"/>
                          </a:solidFill>
                          <a:effectLst/>
                        </a:rPr>
                        <a:t>Macro</a:t>
                      </a:r>
                      <a:r>
                        <a:rPr lang="zh-CN" altLang="en-US" sz="1050" u="none" strike="noStrike" dirty="0">
                          <a:solidFill>
                            <a:schemeClr val="tx1"/>
                          </a:solidFill>
                          <a:effectLst/>
                        </a:rPr>
                        <a:t> </a:t>
                      </a:r>
                      <a:r>
                        <a:rPr lang="en-HK" altLang="zh-CN" sz="1050" u="none" strike="noStrike" dirty="0">
                          <a:solidFill>
                            <a:schemeClr val="tx1"/>
                          </a:solidFill>
                          <a:effectLst/>
                        </a:rPr>
                        <a:t>F</a:t>
                      </a:r>
                      <a:r>
                        <a:rPr lang="en-US" altLang="zh-CN" sz="1050" u="none" strike="noStrike" dirty="0">
                          <a:solidFill>
                            <a:schemeClr val="tx1"/>
                          </a:solidFill>
                          <a:effectLst/>
                        </a:rPr>
                        <a:t>1</a:t>
                      </a:r>
                      <a:r>
                        <a:rPr lang="zh-CN" altLang="en-US" sz="1050" u="none" strike="noStrike" dirty="0">
                          <a:solidFill>
                            <a:schemeClr val="tx1"/>
                          </a:solidFill>
                          <a:effectLst/>
                        </a:rPr>
                        <a:t> </a:t>
                      </a:r>
                      <a:r>
                        <a:rPr lang="en-US" altLang="zh-CN" sz="1050" u="none" strike="noStrike" dirty="0">
                          <a:solidFill>
                            <a:schemeClr val="tx1"/>
                          </a:solidFill>
                          <a:effectLst/>
                        </a:rPr>
                        <a:t>Score</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HK" altLang="zh-CN" sz="1050" u="none" strike="noStrike" dirty="0">
                          <a:solidFill>
                            <a:schemeClr val="tx1"/>
                          </a:solidFill>
                          <a:effectLst/>
                        </a:rPr>
                        <a:t>Subordinate</a:t>
                      </a:r>
                    </a:p>
                    <a:p>
                      <a:pPr algn="ctr" fontAlgn="ctr"/>
                      <a:r>
                        <a:rPr lang="en-HK" altLang="zh-CN" sz="1050" u="none" strike="noStrike" dirty="0">
                          <a:solidFill>
                            <a:schemeClr val="tx1"/>
                          </a:solidFill>
                          <a:effectLst/>
                        </a:rPr>
                        <a:t>Positioning</a:t>
                      </a:r>
                    </a:p>
                    <a:p>
                      <a:pPr algn="ctr" fontAlgn="ctr"/>
                      <a:r>
                        <a:rPr lang="en-HK" altLang="zh-CN" sz="1050" u="none" strike="noStrike" dirty="0">
                          <a:solidFill>
                            <a:schemeClr val="tx1"/>
                          </a:solidFill>
                          <a:effectLst/>
                        </a:rPr>
                        <a:t>Paraphrasing</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50" u="none" strike="noStrike" dirty="0">
                          <a:solidFill>
                            <a:schemeClr val="tx1"/>
                          </a:solidFill>
                          <a:effectLst/>
                        </a:rPr>
                        <a:t>BERT-base;</a:t>
                      </a:r>
                    </a:p>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050" u="none" strike="noStrike" dirty="0">
                          <a:solidFill>
                            <a:schemeClr val="tx1"/>
                          </a:solidFill>
                          <a:effectLst/>
                        </a:rPr>
                        <a:t>BERT-large</a:t>
                      </a:r>
                    </a:p>
                  </a:txBody>
                  <a:tcPr marL="4720" marR="4720" marT="4720" marB="0" anchor="ctr"/>
                </a:tc>
                <a:tc>
                  <a:txBody>
                    <a:bodyPr/>
                    <a:lstStyle/>
                    <a:p>
                      <a:pPr algn="ctr" fontAlgn="ctr"/>
                      <a:r>
                        <a:rPr lang="en-US" altLang="zh-CN" sz="1050" b="0" i="0" u="none" strike="noStrike" dirty="0">
                          <a:solidFill>
                            <a:schemeClr val="tx1"/>
                          </a:solidFill>
                          <a:effectLst/>
                          <a:latin typeface="+mn-lt"/>
                          <a:ea typeface="微软雅黑" panose="020B0503020204020204" pitchFamily="34" charset="-122"/>
                        </a:rPr>
                        <a:t>Accuracy:</a:t>
                      </a:r>
                    </a:p>
                    <a:p>
                      <a:pPr algn="ctr" fontAlgn="ctr"/>
                      <a:r>
                        <a:rPr lang="en-US" altLang="zh-CN" sz="1050" b="0" i="0" u="none" strike="noStrike" dirty="0">
                          <a:solidFill>
                            <a:schemeClr val="tx1"/>
                          </a:solidFill>
                          <a:effectLst/>
                          <a:latin typeface="+mn-lt"/>
                          <a:ea typeface="微软雅黑" panose="020B0503020204020204" pitchFamily="34" charset="-122"/>
                        </a:rPr>
                        <a:t>77.11%</a:t>
                      </a:r>
                      <a:r>
                        <a:rPr lang="zh-CN" altLang="en-US" sz="1050" b="0" i="0" u="none" strike="noStrike" dirty="0">
                          <a:solidFill>
                            <a:schemeClr val="tx1"/>
                          </a:solidFill>
                          <a:effectLst/>
                          <a:latin typeface="+mn-lt"/>
                          <a:ea typeface="微软雅黑" panose="020B0503020204020204" pitchFamily="34" charset="-122"/>
                        </a:rPr>
                        <a:t> </a:t>
                      </a:r>
                      <a:r>
                        <a:rPr lang="en-US" altLang="zh-CN" sz="1050" b="0" i="0" u="none" strike="noStrike" dirty="0">
                          <a:solidFill>
                            <a:schemeClr val="tx1"/>
                          </a:solidFill>
                          <a:effectLst/>
                          <a:latin typeface="+mn-lt"/>
                          <a:ea typeface="微软雅黑" panose="020B0503020204020204" pitchFamily="34" charset="-122"/>
                        </a:rPr>
                        <a:t>(SST-2)</a:t>
                      </a:r>
                    </a:p>
                    <a:p>
                      <a:pPr algn="ctr" fontAlgn="ctr"/>
                      <a:r>
                        <a:rPr lang="en-US" altLang="zh-CN" sz="1050" b="0" i="0" u="none" strike="noStrike" dirty="0">
                          <a:solidFill>
                            <a:schemeClr val="tx1"/>
                          </a:solidFill>
                          <a:effectLst/>
                          <a:latin typeface="+mn-lt"/>
                          <a:ea typeface="微软雅黑" panose="020B0503020204020204" pitchFamily="34" charset="-122"/>
                        </a:rPr>
                        <a:t>72.96%</a:t>
                      </a:r>
                      <a:r>
                        <a:rPr lang="zh-CN" altLang="en-US" sz="1050" b="0" i="0" u="none" strike="noStrike" dirty="0">
                          <a:solidFill>
                            <a:schemeClr val="tx1"/>
                          </a:solidFill>
                          <a:effectLst/>
                          <a:latin typeface="+mn-lt"/>
                          <a:ea typeface="微软雅黑" panose="020B0503020204020204" pitchFamily="34" charset="-122"/>
                        </a:rPr>
                        <a:t> </a:t>
                      </a:r>
                      <a:r>
                        <a:rPr lang="en-US" altLang="zh-CN" sz="1050" b="0" i="0" u="none" strike="noStrike" dirty="0">
                          <a:solidFill>
                            <a:schemeClr val="tx1"/>
                          </a:solidFill>
                          <a:effectLst/>
                          <a:latin typeface="+mn-lt"/>
                          <a:ea typeface="微软雅黑" panose="020B0503020204020204" pitchFamily="34" charset="-122"/>
                        </a:rPr>
                        <a:t>(MR)</a:t>
                      </a:r>
                    </a:p>
                    <a:p>
                      <a:pPr algn="ctr" fontAlgn="ctr"/>
                      <a:r>
                        <a:rPr lang="en-US" altLang="zh-CN" sz="1050" b="0" i="0" u="none" strike="noStrike" dirty="0">
                          <a:solidFill>
                            <a:schemeClr val="tx1"/>
                          </a:solidFill>
                          <a:effectLst/>
                          <a:latin typeface="+mn-lt"/>
                          <a:ea typeface="微软雅黑" panose="020B0503020204020204" pitchFamily="34" charset="-122"/>
                        </a:rPr>
                        <a:t>81.45%</a:t>
                      </a:r>
                      <a:r>
                        <a:rPr lang="zh-CN" altLang="en-US" sz="1050" b="0" i="0" u="none" strike="noStrike" dirty="0">
                          <a:solidFill>
                            <a:schemeClr val="tx1"/>
                          </a:solidFill>
                          <a:effectLst/>
                          <a:latin typeface="+mn-lt"/>
                          <a:ea typeface="微软雅黑" panose="020B0503020204020204" pitchFamily="34" charset="-122"/>
                        </a:rPr>
                        <a:t> </a:t>
                      </a:r>
                      <a:r>
                        <a:rPr lang="en-US" altLang="zh-CN" sz="1050" b="0" i="0" u="none" strike="noStrike" dirty="0">
                          <a:solidFill>
                            <a:schemeClr val="tx1"/>
                          </a:solidFill>
                          <a:effectLst/>
                          <a:latin typeface="+mn-lt"/>
                          <a:ea typeface="微软雅黑" panose="020B0503020204020204" pitchFamily="34" charset="-122"/>
                        </a:rPr>
                        <a:t>(CR)</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extLst>
                  <a:ext uri="{0D108BD9-81ED-4DB2-BD59-A6C34878D82A}">
                    <a16:rowId xmlns:a16="http://schemas.microsoft.com/office/drawing/2014/main" val="3979675011"/>
                  </a:ext>
                </a:extLst>
              </a:tr>
              <a:tr h="945369">
                <a:tc>
                  <a:txBody>
                    <a:bodyPr/>
                    <a:lstStyle/>
                    <a:p>
                      <a:pPr algn="ctr" fontAlgn="ctr"/>
                      <a:r>
                        <a:rPr lang="en-US" altLang="zh-CN" sz="1050" u="none" strike="noStrike" dirty="0">
                          <a:solidFill>
                            <a:schemeClr val="tx1"/>
                          </a:solidFill>
                          <a:effectLst/>
                        </a:rPr>
                        <a:t>2023</a:t>
                      </a:r>
                    </a:p>
                    <a:p>
                      <a:pPr algn="ctr" fontAlgn="ctr"/>
                      <a:r>
                        <a:rPr lang="en-US" altLang="zh-CN" sz="1050" b="0" i="0" u="none" strike="noStrike" dirty="0">
                          <a:solidFill>
                            <a:schemeClr val="tx1"/>
                          </a:solidFill>
                          <a:effectLst/>
                          <a:latin typeface="+mn-lt"/>
                          <a:ea typeface="微软雅黑" panose="020B0503020204020204" pitchFamily="34" charset="-122"/>
                        </a:rPr>
                        <a:t>EACL</a:t>
                      </a:r>
                    </a:p>
                  </a:txBody>
                  <a:tcPr marL="4720" marR="4720" marT="4720" marB="0" anchor="ctr"/>
                </a:tc>
                <a:tc>
                  <a:txBody>
                    <a:bodyPr/>
                    <a:lstStyle/>
                    <a:p>
                      <a:pPr algn="ctr" fontAlgn="ctr"/>
                      <a:r>
                        <a:rPr lang="en-US" sz="1050" u="none" strike="noStrike" dirty="0">
                          <a:solidFill>
                            <a:schemeClr val="tx1"/>
                          </a:solidFill>
                          <a:effectLst/>
                        </a:rPr>
                        <a:t>Yoichi Ishibashi, </a:t>
                      </a:r>
                      <a:r>
                        <a:rPr lang="en-US" sz="1050" u="none" strike="noStrike" dirty="0" err="1">
                          <a:solidFill>
                            <a:schemeClr val="tx1"/>
                          </a:solidFill>
                          <a:effectLst/>
                        </a:rPr>
                        <a:t>Danushka</a:t>
                      </a:r>
                      <a:r>
                        <a:rPr lang="en-US" sz="1050" u="none" strike="noStrike" dirty="0">
                          <a:solidFill>
                            <a:schemeClr val="tx1"/>
                          </a:solidFill>
                          <a:effectLst/>
                        </a:rPr>
                        <a:t> </a:t>
                      </a:r>
                      <a:r>
                        <a:rPr lang="en-US" sz="1050" u="none" strike="noStrike" dirty="0" err="1">
                          <a:solidFill>
                            <a:schemeClr val="tx1"/>
                          </a:solidFill>
                          <a:effectLst/>
                        </a:rPr>
                        <a:t>Bollegala</a:t>
                      </a:r>
                      <a:r>
                        <a:rPr lang="en-US" sz="1050" u="none" strike="noStrike" dirty="0">
                          <a:solidFill>
                            <a:schemeClr val="tx1"/>
                          </a:solidFill>
                          <a:effectLst/>
                        </a:rPr>
                        <a:t>, </a:t>
                      </a:r>
                      <a:r>
                        <a:rPr lang="en-US" sz="1050" i="1" u="none" strike="noStrike" dirty="0">
                          <a:solidFill>
                            <a:schemeClr val="tx1"/>
                          </a:solidFill>
                          <a:effectLst/>
                        </a:rPr>
                        <a:t>et</a:t>
                      </a:r>
                      <a:r>
                        <a:rPr lang="zh-CN" altLang="en-US" sz="1050" i="1" u="none" strike="noStrike" dirty="0">
                          <a:solidFill>
                            <a:schemeClr val="tx1"/>
                          </a:solidFill>
                          <a:effectLst/>
                        </a:rPr>
                        <a:t> </a:t>
                      </a:r>
                      <a:r>
                        <a:rPr lang="en-US" altLang="zh-CN" sz="1050" i="1" u="none" strike="noStrike" dirty="0">
                          <a:solidFill>
                            <a:schemeClr val="tx1"/>
                          </a:solidFill>
                          <a:effectLst/>
                        </a:rPr>
                        <a:t>al</a:t>
                      </a:r>
                      <a:r>
                        <a:rPr lang="en-US" altLang="zh-CN" sz="1050" u="none" strike="noStrike" dirty="0">
                          <a:solidFill>
                            <a:schemeClr val="tx1"/>
                          </a:solidFill>
                          <a:effectLst/>
                        </a:rPr>
                        <a:t>.</a:t>
                      </a:r>
                      <a:endParaRPr lang="en-US" sz="1050" u="none" strike="noStrike" dirty="0">
                        <a:solidFill>
                          <a:schemeClr val="tx1"/>
                        </a:solidFill>
                        <a:effectLst/>
                      </a:endParaRPr>
                    </a:p>
                  </a:txBody>
                  <a:tcPr marL="4720" marR="4720" marT="4720" marB="0" anchor="ctr"/>
                </a:tc>
                <a:tc>
                  <a:txBody>
                    <a:bodyPr/>
                    <a:lstStyle/>
                    <a:p>
                      <a:pPr algn="ctr" fontAlgn="ctr"/>
                      <a:r>
                        <a:rPr lang="en-HK" altLang="zh-CN" sz="1050" u="none" strike="noStrike" dirty="0">
                          <a:solidFill>
                            <a:schemeClr val="tx1"/>
                          </a:solidFill>
                          <a:effectLst/>
                        </a:rPr>
                        <a:t>Nara Institute of Science and Technology</a:t>
                      </a:r>
                      <a:r>
                        <a:rPr lang="en-US" altLang="zh-CN" sz="1050" u="none" strike="noStrike" dirty="0">
                          <a:solidFill>
                            <a:schemeClr val="tx1"/>
                          </a:solidFill>
                          <a:effectLst/>
                        </a:rPr>
                        <a:t>,</a:t>
                      </a:r>
                    </a:p>
                    <a:p>
                      <a:pPr algn="ctr" fontAlgn="ctr"/>
                      <a:r>
                        <a:rPr lang="en-US" altLang="zh-CN" sz="1050" b="0" i="0" u="none" strike="noStrike" dirty="0" err="1">
                          <a:solidFill>
                            <a:schemeClr val="tx1"/>
                          </a:solidFill>
                          <a:effectLst/>
                          <a:latin typeface="+mn-lt"/>
                          <a:ea typeface="微软雅黑" panose="020B0503020204020204" pitchFamily="34" charset="-122"/>
                        </a:rPr>
                        <a:t>ULiverpool</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sz="1050" u="none" strike="noStrike" dirty="0">
                          <a:solidFill>
                            <a:schemeClr val="tx1"/>
                          </a:solidFill>
                          <a:effectLst/>
                        </a:rPr>
                        <a:t>Evaluating the Robustness of Discrete Prompts</a:t>
                      </a:r>
                    </a:p>
                  </a:txBody>
                  <a:tcPr marL="4720" marR="4720" marT="4720" marB="0" anchor="ctr"/>
                </a:tc>
                <a:tc>
                  <a:txBody>
                    <a:bodyPr/>
                    <a:lstStyle/>
                    <a:p>
                      <a:pPr algn="ctr" fontAlgn="ctr"/>
                      <a:r>
                        <a:rPr lang="en-HK" sz="1050" u="none" strike="noStrike" dirty="0">
                          <a:solidFill>
                            <a:schemeClr val="tx1"/>
                          </a:solidFill>
                          <a:effectLst/>
                        </a:rPr>
                        <a:t>Evaluation</a:t>
                      </a:r>
                      <a:r>
                        <a:rPr lang="zh-CN" altLang="en-US" sz="1050" u="none" strike="noStrike" dirty="0">
                          <a:solidFill>
                            <a:schemeClr val="tx1"/>
                          </a:solidFill>
                          <a:effectLst/>
                        </a:rPr>
                        <a:t> </a:t>
                      </a:r>
                      <a:r>
                        <a:rPr lang="en-US" altLang="zh-CN" sz="1050" u="none" strike="noStrike" dirty="0">
                          <a:solidFill>
                            <a:schemeClr val="tx1"/>
                          </a:solidFill>
                          <a:effectLst/>
                        </a:rPr>
                        <a:t>of prompt perturbation</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050" u="none" strike="noStrike" dirty="0">
                          <a:solidFill>
                            <a:schemeClr val="tx1"/>
                          </a:solidFill>
                          <a:effectLst/>
                        </a:rPr>
                        <a:t>Accuracy;</a:t>
                      </a:r>
                    </a:p>
                    <a:p>
                      <a:pPr algn="ctr" fontAlgn="ctr"/>
                      <a:r>
                        <a:rPr lang="en-HK" altLang="zh-CN" sz="1050" b="0" i="0" u="none" strike="noStrike" dirty="0">
                          <a:solidFill>
                            <a:schemeClr val="tx1"/>
                          </a:solidFill>
                          <a:effectLst/>
                          <a:latin typeface="+mn-lt"/>
                          <a:ea typeface="微软雅黑" panose="020B0503020204020204" pitchFamily="34" charset="-122"/>
                        </a:rPr>
                        <a:t>Rate of Degradation (</a:t>
                      </a:r>
                      <a:r>
                        <a:rPr lang="en-HK" altLang="zh-CN" sz="1050" b="0" i="0" u="none" strike="noStrike" dirty="0" err="1">
                          <a:solidFill>
                            <a:schemeClr val="tx1"/>
                          </a:solidFill>
                          <a:effectLst/>
                          <a:latin typeface="+mn-lt"/>
                          <a:ea typeface="微软雅黑" panose="020B0503020204020204" pitchFamily="34" charset="-122"/>
                        </a:rPr>
                        <a:t>RoD</a:t>
                      </a:r>
                      <a:r>
                        <a:rPr lang="en-HK" altLang="zh-CN" sz="1050" b="0" i="0" u="none" strike="noStrike" dirty="0">
                          <a:solidFill>
                            <a:schemeClr val="tx1"/>
                          </a:solidFill>
                          <a:effectLst/>
                          <a:latin typeface="+mn-lt"/>
                          <a:ea typeface="微软雅黑" panose="020B0503020204020204" pitchFamily="34" charset="-122"/>
                        </a:rPr>
                        <a:t>)</a:t>
                      </a:r>
                      <a:endParaRPr lang="zh-CN" alt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sz="1050" b="0" i="0" u="none" strike="noStrike" dirty="0">
                          <a:solidFill>
                            <a:schemeClr val="tx1"/>
                          </a:solidFill>
                          <a:effectLst/>
                          <a:latin typeface="+mn-lt"/>
                          <a:ea typeface="微软雅黑" panose="020B0503020204020204" pitchFamily="34" charset="-122"/>
                        </a:rPr>
                        <a:t>Token</a:t>
                      </a:r>
                      <a:r>
                        <a:rPr lang="zh-CN" altLang="en-US" sz="1050" b="0" i="0" u="none" strike="noStrike" dirty="0">
                          <a:solidFill>
                            <a:schemeClr val="tx1"/>
                          </a:solidFill>
                          <a:effectLst/>
                          <a:latin typeface="+mn-lt"/>
                          <a:ea typeface="微软雅黑" panose="020B0503020204020204" pitchFamily="34" charset="-122"/>
                        </a:rPr>
                        <a:t> </a:t>
                      </a:r>
                      <a:r>
                        <a:rPr lang="en-US" sz="1050" b="0" i="0" u="none" strike="noStrike" dirty="0">
                          <a:solidFill>
                            <a:schemeClr val="tx1"/>
                          </a:solidFill>
                          <a:effectLst/>
                          <a:latin typeface="+mn-lt"/>
                          <a:ea typeface="微软雅黑" panose="020B0503020204020204" pitchFamily="34" charset="-122"/>
                        </a:rPr>
                        <a:t>Reordering</a:t>
                      </a:r>
                    </a:p>
                    <a:p>
                      <a:pPr algn="ctr" fontAlgn="ctr"/>
                      <a:r>
                        <a:rPr lang="en-US" sz="1050" b="0" i="0" u="none" strike="noStrike" dirty="0">
                          <a:solidFill>
                            <a:schemeClr val="tx1"/>
                          </a:solidFill>
                          <a:effectLst/>
                          <a:latin typeface="+mn-lt"/>
                          <a:ea typeface="微软雅黑" panose="020B0503020204020204" pitchFamily="34" charset="-122"/>
                        </a:rPr>
                        <a:t>Deletion</a:t>
                      </a:r>
                      <a:r>
                        <a:rPr lang="en-US" altLang="zh-CN" sz="1050" b="0" i="0" u="none" strike="noStrike" dirty="0">
                          <a:solidFill>
                            <a:schemeClr val="tx1"/>
                          </a:solidFill>
                          <a:effectLst/>
                          <a:latin typeface="+mn-lt"/>
                          <a:ea typeface="微软雅黑" panose="020B0503020204020204" pitchFamily="34" charset="-122"/>
                        </a:rPr>
                        <a:t>;</a:t>
                      </a:r>
                      <a:endParaRPr lang="en-US" sz="1050" b="0" i="0" u="none" strike="noStrike" dirty="0">
                        <a:solidFill>
                          <a:schemeClr val="tx1"/>
                        </a:solidFill>
                        <a:effectLst/>
                        <a:latin typeface="+mn-lt"/>
                        <a:ea typeface="微软雅黑" panose="020B0503020204020204" pitchFamily="34" charset="-122"/>
                      </a:endParaRPr>
                    </a:p>
                    <a:p>
                      <a:pPr algn="ctr" fontAlgn="ctr"/>
                      <a:r>
                        <a:rPr lang="en-US" sz="1050" b="0" i="0" u="none" strike="noStrike" dirty="0">
                          <a:solidFill>
                            <a:schemeClr val="tx1"/>
                          </a:solidFill>
                          <a:effectLst/>
                          <a:latin typeface="+mn-lt"/>
                          <a:ea typeface="微软雅黑" panose="020B0503020204020204" pitchFamily="34" charset="-122"/>
                        </a:rPr>
                        <a:t>Adversarial Perturbations</a:t>
                      </a:r>
                    </a:p>
                  </a:txBody>
                  <a:tcPr marL="4720" marR="4720" marT="4720" marB="0" anchor="ctr"/>
                </a:tc>
                <a:tc>
                  <a:txBody>
                    <a:bodyPr/>
                    <a:lstStyle/>
                    <a:p>
                      <a:pPr algn="ctr" fontAlgn="ctr"/>
                      <a:r>
                        <a:rPr lang="en-US" sz="1050" b="0" i="0" u="none" strike="noStrike" dirty="0" err="1">
                          <a:solidFill>
                            <a:schemeClr val="tx1"/>
                          </a:solidFill>
                          <a:effectLst/>
                          <a:latin typeface="+mn-lt"/>
                          <a:ea typeface="微软雅黑" panose="020B0503020204020204" pitchFamily="34" charset="-122"/>
                        </a:rPr>
                        <a:t>AutoPrompt</a:t>
                      </a:r>
                      <a:r>
                        <a:rPr lang="en-US" altLang="zh-CN" sz="1050" b="0" i="0" u="none" strike="noStrike" dirty="0">
                          <a:solidFill>
                            <a:schemeClr val="tx1"/>
                          </a:solidFill>
                          <a:effectLst/>
                          <a:latin typeface="+mn-lt"/>
                          <a:ea typeface="微软雅黑" panose="020B0503020204020204" pitchFamily="34" charset="-122"/>
                        </a:rPr>
                        <a:t>;</a:t>
                      </a:r>
                    </a:p>
                    <a:p>
                      <a:pPr algn="ctr" fontAlgn="ctr"/>
                      <a:r>
                        <a:rPr lang="en-US" sz="1050" b="0" i="0" u="none" strike="noStrike" dirty="0">
                          <a:solidFill>
                            <a:schemeClr val="tx1"/>
                          </a:solidFill>
                          <a:effectLst/>
                          <a:latin typeface="+mn-lt"/>
                          <a:ea typeface="微软雅黑" panose="020B0503020204020204" pitchFamily="34" charset="-122"/>
                        </a:rPr>
                        <a:t>Manually-written Prompts (MP</a:t>
                      </a:r>
                      <a:r>
                        <a:rPr lang="en-US" altLang="zh-CN" sz="1050" b="0" i="0" u="none" strike="noStrike" dirty="0">
                          <a:solidFill>
                            <a:schemeClr val="tx1"/>
                          </a:solidFill>
                          <a:effectLst/>
                          <a:latin typeface="+mn-lt"/>
                          <a:ea typeface="微软雅黑" panose="020B0503020204020204" pitchFamily="34" charset="-122"/>
                        </a:rPr>
                        <a:t>)</a:t>
                      </a:r>
                      <a:endParaRPr lang="en-US" sz="1050" b="0" i="0" u="none" strike="noStrike" dirty="0">
                        <a:solidFill>
                          <a:schemeClr val="tx1"/>
                        </a:solidFill>
                        <a:effectLst/>
                        <a:latin typeface="+mn-lt"/>
                        <a:ea typeface="微软雅黑" panose="020B0503020204020204" pitchFamily="34" charset="-122"/>
                      </a:endParaRPr>
                    </a:p>
                    <a:p>
                      <a:pPr algn="ctr" fontAlgn="ct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tc>
                  <a:txBody>
                    <a:bodyPr/>
                    <a:lstStyle/>
                    <a:p>
                      <a:pPr algn="ctr" fontAlgn="ctr"/>
                      <a:r>
                        <a:rPr lang="en-US" altLang="zh-CN" sz="1050" b="0" i="0" u="none" strike="noStrike" dirty="0">
                          <a:solidFill>
                            <a:schemeClr val="tx1"/>
                          </a:solidFill>
                          <a:effectLst/>
                          <a:latin typeface="+mn-lt"/>
                          <a:ea typeface="微软雅黑" panose="020B0503020204020204" pitchFamily="34" charset="-122"/>
                        </a:rPr>
                        <a:t>-</a:t>
                      </a:r>
                      <a:endParaRPr lang="en-US" sz="1050" b="0" i="0" u="none" strike="noStrike" dirty="0">
                        <a:solidFill>
                          <a:schemeClr val="tx1"/>
                        </a:solidFill>
                        <a:effectLst/>
                        <a:latin typeface="+mn-lt"/>
                        <a:ea typeface="微软雅黑" panose="020B0503020204020204" pitchFamily="34" charset="-122"/>
                      </a:endParaRPr>
                    </a:p>
                  </a:txBody>
                  <a:tcPr marL="4720" marR="4720" marT="4720" marB="0" anchor="ctr"/>
                </a:tc>
                <a:extLst>
                  <a:ext uri="{0D108BD9-81ED-4DB2-BD59-A6C34878D82A}">
                    <a16:rowId xmlns:a16="http://schemas.microsoft.com/office/drawing/2014/main" val="3081423518"/>
                  </a:ext>
                </a:extLst>
              </a:tr>
            </a:tbl>
          </a:graphicData>
        </a:graphic>
      </p:graphicFrame>
    </p:spTree>
    <p:extLst>
      <p:ext uri="{BB962C8B-B14F-4D97-AF65-F5344CB8AC3E}">
        <p14:creationId xmlns:p14="http://schemas.microsoft.com/office/powerpoint/2010/main" val="2137021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p:txBody>
              <a:bodyPr/>
              <a:lstStyle/>
              <a:p>
                <a:r>
                  <a:rPr lang="en-US" altLang="en-US" sz="2800" b="1" dirty="0">
                    <a:latin typeface="+mn-lt"/>
                  </a:rPr>
                  <a:t>Part </a:t>
                </a:r>
                <a:r>
                  <a:rPr lang="en-US" altLang="zh-CN" sz="2800" b="1" dirty="0">
                    <a:latin typeface="+mn-lt"/>
                  </a:rPr>
                  <a:t>4</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Robustness Problem Formulation</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0" y="915566"/>
                <a:ext cx="9144000" cy="3582533"/>
              </a:xfrm>
            </p:spPr>
            <p:txBody>
              <a:bodyPr/>
              <a:lstStyle/>
              <a:p>
                <a:pPr lvl="1" eaLnBrk="1" hangingPunct="1">
                  <a:lnSpc>
                    <a:spcPct val="120000"/>
                  </a:lnSpc>
                  <a:buClr>
                    <a:srgbClr val="CC0000"/>
                  </a:buClr>
                </a:pPr>
                <a:r>
                  <a:rPr lang="en-US" altLang="en-US" b="1" dirty="0">
                    <a:solidFill>
                      <a:srgbClr val="FF0000"/>
                    </a:solidFill>
                  </a:rPr>
                  <a:t>Foundational Robustness</a:t>
                </a:r>
                <a:r>
                  <a:rPr lang="en-US" altLang="zh-CN" dirty="0"/>
                  <a:t>:</a:t>
                </a:r>
              </a:p>
              <a:p>
                <a:pPr lvl="2">
                  <a:lnSpc>
                    <a:spcPct val="120000"/>
                  </a:lnSpc>
                  <a:buClr>
                    <a:srgbClr val="CC0000"/>
                  </a:buClr>
                  <a:buFont typeface="Wingdings" pitchFamily="2" charset="2"/>
                  <a:buChar char="Ø"/>
                </a:pPr>
                <a:r>
                  <a:rPr lang="zh-CN" altLang="en-US" dirty="0"/>
                  <a:t> </a:t>
                </a:r>
                <a:r>
                  <a:rPr lang="en-US" altLang="en-US" dirty="0"/>
                  <a:t>Evaluation and enhancement of (and sometimes certifiable) model correctness against </a:t>
                </a:r>
                <a:r>
                  <a:rPr lang="zh-CN" altLang="en-US" dirty="0"/>
                  <a:t>    </a:t>
                </a:r>
                <a:r>
                  <a:rPr lang="en-US" altLang="en-US" dirty="0"/>
                  <a:t>natural and adversarial data shifts</a:t>
                </a:r>
                <a:r>
                  <a:rPr lang="zh-CN" altLang="en-US" dirty="0"/>
                  <a:t> </a:t>
                </a:r>
                <a14:m>
                  <m:oMath xmlns:m="http://schemas.openxmlformats.org/officeDocument/2006/math">
                    <m:r>
                      <a:rPr lang="zh-CN" altLang="en-US" i="1" smtClean="0">
                        <a:latin typeface="Cambria Math" panose="02040503050406030204" pitchFamily="18" charset="0"/>
                      </a:rPr>
                      <m:t>→</m:t>
                    </m:r>
                  </m:oMath>
                </a14:m>
                <a:r>
                  <a:rPr lang="zh-CN" altLang="en-US" dirty="0"/>
                  <a:t> </a:t>
                </a:r>
                <a:r>
                  <a:rPr lang="en-HK" altLang="zh-CN" dirty="0"/>
                  <a:t>A foundation of trustworthy AI</a:t>
                </a:r>
                <a:endParaRPr lang="en-US" altLang="en-US" dirty="0"/>
              </a:p>
              <a:p>
                <a:pPr lvl="1" eaLnBrk="1" hangingPunct="1">
                  <a:lnSpc>
                    <a:spcPct val="120000"/>
                  </a:lnSpc>
                  <a:buClr>
                    <a:srgbClr val="CC0000"/>
                  </a:buClr>
                </a:pPr>
                <a:r>
                  <a:rPr lang="en-US" altLang="en-US" b="1" dirty="0">
                    <a:solidFill>
                      <a:srgbClr val="FF0000"/>
                    </a:solidFill>
                  </a:rPr>
                  <a:t>Robustness Category</a:t>
                </a:r>
                <a:r>
                  <a:rPr lang="en-US" altLang="zh-CN" dirty="0"/>
                  <a:t>:</a:t>
                </a:r>
              </a:p>
              <a:p>
                <a:pPr lvl="2">
                  <a:lnSpc>
                    <a:spcPct val="120000"/>
                  </a:lnSpc>
                  <a:buClr>
                    <a:srgbClr val="CC0000"/>
                  </a:buClr>
                  <a:buFont typeface="Wingdings" pitchFamily="2" charset="2"/>
                  <a:buChar char="Ø"/>
                </a:pPr>
                <a:r>
                  <a:rPr lang="zh-CN" altLang="en-US" sz="1600" dirty="0"/>
                  <a:t> </a:t>
                </a:r>
                <a:r>
                  <a:rPr lang="en-US" altLang="en-US" b="1" dirty="0"/>
                  <a:t>Adversarial</a:t>
                </a:r>
                <a:r>
                  <a:rPr lang="zh-CN" altLang="en-US" dirty="0"/>
                  <a:t> </a:t>
                </a:r>
                <a:r>
                  <a:rPr lang="en-US" altLang="zh-CN" b="1" dirty="0"/>
                  <a:t>Robustness</a:t>
                </a:r>
                <a:r>
                  <a:rPr lang="zh-CN" altLang="en-US" dirty="0"/>
                  <a:t> </a:t>
                </a:r>
                <a:r>
                  <a:rPr lang="en-US" altLang="zh-CN" dirty="0"/>
                  <a:t>(worst-case performance)</a:t>
                </a:r>
                <a:br>
                  <a:rPr lang="en-US" altLang="zh-CN" dirty="0"/>
                </a:b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oMath>
                </a14:m>
                <a:r>
                  <a:rPr lang="zh-CN" altLang="en-US" dirty="0"/>
                  <a:t> </a:t>
                </a:r>
                <a:r>
                  <a:rPr lang="en-US" altLang="zh-CN" dirty="0"/>
                  <a:t>similar to </a:t>
                </a:r>
                <a14:m>
                  <m:oMath xmlns:m="http://schemas.openxmlformats.org/officeDocument/2006/math">
                    <m:r>
                      <a:rPr lang="en-US" altLang="zh-CN" b="1" i="1" dirty="0">
                        <a:latin typeface="Cambria Math" panose="02040503050406030204" pitchFamily="18" charset="0"/>
                      </a:rPr>
                      <m:t>𝒙</m:t>
                    </m:r>
                  </m:oMath>
                </a14:m>
                <a:r>
                  <a:rPr lang="en-US" altLang="zh-CN" i="1" dirty="0"/>
                  <a:t>,</a:t>
                </a:r>
                <a:r>
                  <a:rPr lang="zh-CN" altLang="en-US" i="1" dirty="0"/>
                  <a:t> </a:t>
                </a:r>
                <a:r>
                  <a:rPr lang="en-US" altLang="zh-CN" dirty="0"/>
                  <a:t>and</a:t>
                </a:r>
                <a:r>
                  <a:rPr lang="en-US" altLang="zh-CN" i="1" dirty="0"/>
                  <a:t> </a:t>
                </a:r>
                <a14:m>
                  <m:oMath xmlns:m="http://schemas.openxmlformats.org/officeDocument/2006/math">
                    <m:r>
                      <a:rPr lang="en-US" altLang="zh-CN" b="1" i="0" dirty="0">
                        <a:latin typeface="Cambria Math" panose="02040503050406030204" pitchFamily="18" charset="0"/>
                        <a:ea typeface="Cambria Math" panose="02040503050406030204" pitchFamily="18" charset="0"/>
                      </a:rPr>
                      <m:t>𝛅</m:t>
                    </m:r>
                  </m:oMath>
                </a14:m>
                <a:r>
                  <a:rPr lang="zh-CN" altLang="en-US" i="1" dirty="0"/>
                  <a:t> </a:t>
                </a:r>
                <a:r>
                  <a:rPr lang="en-US" altLang="zh-CN" dirty="0"/>
                  <a:t>is small perturbations</a:t>
                </a:r>
                <a:r>
                  <a:rPr lang="en-US" altLang="zh-CN" i="1" dirty="0"/>
                  <a:t>.</a:t>
                </a:r>
                <a:r>
                  <a:rPr lang="zh-CN" altLang="en-US" i="1" dirty="0"/>
                  <a:t> </a:t>
                </a:r>
                <a:br>
                  <a:rPr lang="en-HK" altLang="zh-CN" i="1" dirty="0"/>
                </a:br>
                <a:r>
                  <a:rPr lang="zh-CN" altLang="en-US" i="1" dirty="0"/>
                  <a:t> </a:t>
                </a:r>
                <a:r>
                  <a:rPr lang="en-US" altLang="zh-CN" dirty="0"/>
                  <a:t>Ideally,</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i="1" smtClean="0">
                            <a:latin typeface="Cambria Math" panose="02040503050406030204" pitchFamily="18" charset="0"/>
                            <a:ea typeface="Cambria Math" panose="02040503050406030204" pitchFamily="18" charset="0"/>
                          </a:rPr>
                          <m:t>𝜃</m:t>
                        </m:r>
                      </m:sub>
                    </m:sSub>
                    <m:d>
                      <m:dPr>
                        <m:ctrlPr>
                          <a:rPr lang="en-US" altLang="zh-CN"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b="0" i="1">
                                <a:latin typeface="Cambria Math" panose="02040503050406030204" pitchFamily="18" charset="0"/>
                              </a:rPr>
                              <m:t>′</m:t>
                            </m:r>
                          </m:sup>
                        </m:sSup>
                        <m:r>
                          <a:rPr lang="en-US" altLang="zh-CN" b="0" i="1" smtClean="0">
                            <a:latin typeface="Cambria Math" panose="02040503050406030204" pitchFamily="18" charset="0"/>
                          </a:rPr>
                          <m:t>=</m:t>
                        </m:r>
                        <m:r>
                          <a:rPr lang="en-US" altLang="zh-CN" b="1" i="1" dirty="0">
                            <a:latin typeface="Cambria Math" panose="02040503050406030204" pitchFamily="18" charset="0"/>
                          </a:rPr>
                          <m:t>𝒙</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ea typeface="Cambria Math" panose="02040503050406030204" pitchFamily="18" charset="0"/>
                          </a:rPr>
                          <m:t>𝛅</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0" i="1" smtClean="0">
                        <a:latin typeface="Cambria Math" panose="02040503050406030204" pitchFamily="18" charset="0"/>
                      </a:rPr>
                      <m:t>.</m:t>
                    </m:r>
                  </m:oMath>
                </a14:m>
                <a:endParaRPr lang="en-US" altLang="zh-CN" i="1" dirty="0"/>
              </a:p>
              <a:p>
                <a:pPr lvl="2">
                  <a:lnSpc>
                    <a:spcPct val="120000"/>
                  </a:lnSpc>
                  <a:buClr>
                    <a:srgbClr val="CC0000"/>
                  </a:buClr>
                  <a:buFont typeface="Wingdings" pitchFamily="2" charset="2"/>
                  <a:buChar char="Ø"/>
                </a:pPr>
                <a:r>
                  <a:rPr lang="zh-CN" altLang="en-US" dirty="0"/>
                  <a:t> </a:t>
                </a:r>
                <a:r>
                  <a:rPr lang="en-US" altLang="zh-CN" b="1" dirty="0"/>
                  <a:t>Out-of-distribution (OOD)</a:t>
                </a:r>
                <a:r>
                  <a:rPr lang="zh-CN" altLang="en-US" b="1" dirty="0"/>
                  <a:t> </a:t>
                </a:r>
                <a:r>
                  <a:rPr lang="en-US" altLang="zh-CN" b="1" dirty="0"/>
                  <a:t>generalization </a:t>
                </a:r>
                <a:r>
                  <a:rPr lang="en-US" altLang="zh-CN" dirty="0"/>
                  <a:t>(domain shifts)</a:t>
                </a:r>
                <a:br>
                  <a:rPr lang="en-US" altLang="zh-CN" dirty="0"/>
                </a:br>
                <a:r>
                  <a:rPr lang="zh-CN" altLang="en-US" dirty="0"/>
                  <a:t> </a:t>
                </a:r>
                <a14:m>
                  <m:oMath xmlns:m="http://schemas.openxmlformats.org/officeDocument/2006/math">
                    <m:r>
                      <a:rPr lang="en-US" altLang="zh-CN" b="1" i="1" dirty="0">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b="0" i="1" smtClean="0">
                            <a:latin typeface="Cambria Math" panose="02040503050406030204" pitchFamily="18" charset="0"/>
                            <a:ea typeface="Cambria Math" panose="02040503050406030204" pitchFamily="18" charset="0"/>
                          </a:rPr>
                          <m:t>′</m:t>
                        </m:r>
                      </m:sup>
                    </m:sSup>
                  </m:oMath>
                </a14:m>
                <a:r>
                  <a:rPr lang="en-US" altLang="zh-CN" dirty="0"/>
                  <a:t>,</a:t>
                </a:r>
                <a:r>
                  <a:rPr lang="zh-CN" altLang="en-US" dirty="0"/>
                  <a:t> </a:t>
                </a:r>
                <a:r>
                  <a:rPr lang="en-US" altLang="zh-CN" dirty="0"/>
                  <a:t>where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m:t>
                        </m:r>
                      </m:sup>
                    </m:sSup>
                  </m:oMath>
                </a14:m>
                <a:r>
                  <a:rPr lang="zh-CN" altLang="en-US" dirty="0"/>
                  <a:t> </a:t>
                </a:r>
                <a:r>
                  <a:rPr lang="en-US" altLang="zh-CN" dirty="0"/>
                  <a:t>is the shifted version of </a:t>
                </a:r>
                <a14:m>
                  <m:oMath xmlns:m="http://schemas.openxmlformats.org/officeDocument/2006/math">
                    <m:r>
                      <a:rPr lang="en-US" altLang="zh-CN" i="1" dirty="0">
                        <a:latin typeface="Cambria Math" panose="02040503050406030204" pitchFamily="18" charset="0"/>
                        <a:ea typeface="Cambria Math" panose="02040503050406030204" pitchFamily="18" charset="0"/>
                      </a:rPr>
                      <m:t>𝐷</m:t>
                    </m:r>
                  </m:oMath>
                </a14:m>
                <a:r>
                  <a:rPr lang="en-US" altLang="zh-CN" dirty="0"/>
                  <a:t>.</a:t>
                </a:r>
                <a:r>
                  <a:rPr lang="zh-CN" altLang="en-US" dirty="0"/>
                  <a:t> </a:t>
                </a:r>
                <a:br>
                  <a:rPr lang="en-HK" altLang="zh-CN" dirty="0"/>
                </a:br>
                <a:r>
                  <a:rPr lang="zh-CN" altLang="en-US" dirty="0"/>
                  <a:t> </a:t>
                </a:r>
                <a:r>
                  <a:rPr lang="en-US" altLang="zh-CN" dirty="0"/>
                  <a:t>Ideally,</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rPr>
                        </m:ctrlPr>
                      </m:dPr>
                      <m:e>
                        <m:r>
                          <a:rPr lang="en-US" altLang="zh-CN" b="1" i="1" dirty="0">
                            <a:latin typeface="Cambria Math" panose="02040503050406030204" pitchFamily="18" charset="0"/>
                          </a:rPr>
                          <m:t>𝒙</m:t>
                        </m:r>
                      </m:e>
                    </m:d>
                    <m:r>
                      <a:rPr lang="en-US" altLang="zh-CN" b="1" i="1" dirty="0" smtClean="0">
                        <a:latin typeface="Cambria Math" panose="02040503050406030204" pitchFamily="18" charset="0"/>
                      </a:rPr>
                      <m:t>.</m:t>
                    </m:r>
                  </m:oMath>
                </a14:m>
                <a:endParaRPr lang="en-US" altLang="zh-CN" dirty="0"/>
              </a:p>
              <a:p>
                <a:pPr lvl="2">
                  <a:lnSpc>
                    <a:spcPct val="120000"/>
                  </a:lnSpc>
                  <a:buClr>
                    <a:srgbClr val="CC0000"/>
                  </a:buClr>
                  <a:buFont typeface="Wingdings" pitchFamily="2" charset="2"/>
                  <a:buChar char="Ø"/>
                </a:pPr>
                <a:r>
                  <a:rPr lang="zh-CN" altLang="en-US" dirty="0"/>
                  <a:t> </a:t>
                </a:r>
                <a:r>
                  <a:rPr lang="en-US" altLang="zh-CN" b="1" dirty="0"/>
                  <a:t>Out-of-distribution detection</a:t>
                </a:r>
                <a:r>
                  <a:rPr lang="zh-CN" altLang="en-US" b="1" dirty="0"/>
                  <a:t> </a:t>
                </a:r>
                <a:r>
                  <a:rPr lang="en-US" altLang="zh-CN" dirty="0"/>
                  <a:t>(unknowns)</a:t>
                </a:r>
                <a:br>
                  <a:rPr lang="en-US" altLang="zh-CN" dirty="0"/>
                </a:br>
                <a:r>
                  <a:rPr lang="zh-CN" altLang="en-US" dirty="0"/>
                  <a:t> </a:t>
                </a:r>
                <a14:m>
                  <m:oMath xmlns:m="http://schemas.openxmlformats.org/officeDocument/2006/math">
                    <m:r>
                      <a:rPr lang="en-US" altLang="zh-CN" b="1" i="1" dirty="0" smtClean="0">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b="0" i="1" smtClean="0">
                            <a:latin typeface="Cambria Math" panose="02040503050406030204" pitchFamily="18" charset="0"/>
                            <a:ea typeface="Cambria Math" panose="02040503050406030204" pitchFamily="18" charset="0"/>
                          </a:rPr>
                          <m:t>′</m:t>
                        </m:r>
                      </m:sup>
                    </m:sSup>
                  </m:oMath>
                </a14:m>
                <a:r>
                  <a:rPr lang="en-US" altLang="zh-CN" dirty="0"/>
                  <a:t>,</a:t>
                </a:r>
                <a:r>
                  <a:rPr lang="zh-CN" altLang="en-US" dirty="0"/>
                  <a:t> </a:t>
                </a:r>
                <a:r>
                  <a:rPr lang="en-US" altLang="zh-CN" dirty="0"/>
                  <a:t>where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𝐷</m:t>
                        </m:r>
                      </m:e>
                      <m:sup>
                        <m:r>
                          <a:rPr lang="en-US" altLang="zh-CN" i="1">
                            <a:latin typeface="Cambria Math" panose="02040503050406030204" pitchFamily="18" charset="0"/>
                            <a:ea typeface="Cambria Math" panose="02040503050406030204" pitchFamily="18" charset="0"/>
                          </a:rPr>
                          <m:t>′</m:t>
                        </m:r>
                      </m:sup>
                    </m:sSup>
                  </m:oMath>
                </a14:m>
                <a:r>
                  <a:rPr lang="zh-CN" altLang="en-US" dirty="0"/>
                  <a:t> </a:t>
                </a:r>
                <a:r>
                  <a:rPr lang="en-US" altLang="zh-CN" dirty="0"/>
                  <a:t>is a dissimilar or new domain</a:t>
                </a:r>
                <a:r>
                  <a:rPr lang="zh-CN" altLang="en-US" dirty="0"/>
                  <a:t> </a:t>
                </a:r>
                <a:r>
                  <a:rPr lang="en-US" altLang="zh-CN" dirty="0"/>
                  <a:t>compared with </a:t>
                </a:r>
                <a14:m>
                  <m:oMath xmlns:m="http://schemas.openxmlformats.org/officeDocument/2006/math">
                    <m:r>
                      <a:rPr lang="en-US" altLang="zh-CN" i="1">
                        <a:latin typeface="Cambria Math" panose="02040503050406030204" pitchFamily="18" charset="0"/>
                        <a:ea typeface="Cambria Math" panose="02040503050406030204" pitchFamily="18" charset="0"/>
                      </a:rPr>
                      <m:t>𝐷</m:t>
                    </m:r>
                  </m:oMath>
                </a14:m>
                <a:r>
                  <a:rPr lang="en-US" altLang="zh-CN" dirty="0"/>
                  <a:t>.</a:t>
                </a:r>
                <a:r>
                  <a:rPr lang="zh-CN" altLang="en-US" dirty="0"/>
                  <a:t> </a:t>
                </a:r>
                <a:br>
                  <a:rPr lang="en-HK" altLang="zh-CN" dirty="0"/>
                </a:br>
                <a:r>
                  <a:rPr lang="zh-CN" altLang="en-US" dirty="0"/>
                  <a:t> </a:t>
                </a:r>
                <a:r>
                  <a:rPr lang="en-US" altLang="zh-CN" dirty="0"/>
                  <a:t>Ideally,</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Unknown</m:t>
                    </m:r>
                    <m:r>
                      <a:rPr lang="en-US" altLang="zh-CN" b="0" i="1" smtClean="0">
                        <a:latin typeface="Cambria Math" panose="02040503050406030204" pitchFamily="18" charset="0"/>
                      </a:rPr>
                      <m:t>”.</m:t>
                    </m:r>
                  </m:oMath>
                </a14:m>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0" y="915566"/>
                <a:ext cx="9144000" cy="3582533"/>
              </a:xfrm>
              <a:blipFill>
                <a:blip r:embed="rId4"/>
                <a:stretch>
                  <a:fillRect t="-353" b="-13781"/>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3" name="TextBox 2">
            <a:extLst>
              <a:ext uri="{FF2B5EF4-FFF2-40B4-BE49-F238E27FC236}">
                <a16:creationId xmlns:a16="http://schemas.microsoft.com/office/drawing/2014/main" id="{EF38E773-EF0C-1E1E-7754-193D6E954059}"/>
              </a:ext>
            </a:extLst>
          </p:cNvPr>
          <p:cNvSpPr txBox="1"/>
          <p:nvPr/>
        </p:nvSpPr>
        <p:spPr>
          <a:xfrm>
            <a:off x="395536" y="4901644"/>
            <a:ext cx="667965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HK" altLang="zh-CN" sz="1200" dirty="0">
                <a:latin typeface="+mn-lt"/>
              </a:rPr>
              <a:t>Pin-Yu Chen and </a:t>
            </a:r>
            <a:r>
              <a:rPr lang="en-HK" altLang="zh-CN" sz="1200" dirty="0" err="1">
                <a:latin typeface="+mn-lt"/>
              </a:rPr>
              <a:t>Sijia</a:t>
            </a:r>
            <a:r>
              <a:rPr lang="en-HK" altLang="zh-CN" sz="1200" dirty="0">
                <a:latin typeface="+mn-lt"/>
              </a:rPr>
              <a:t> Liu</a:t>
            </a:r>
            <a:r>
              <a:rPr lang="en-US" altLang="zh-CN" sz="1200" dirty="0">
                <a:latin typeface="+mn-lt"/>
              </a:rPr>
              <a:t>,</a:t>
            </a:r>
            <a:r>
              <a:rPr lang="zh-CN" altLang="en-US" sz="1200" dirty="0">
                <a:latin typeface="+mn-lt"/>
              </a:rPr>
              <a:t> </a:t>
            </a:r>
            <a:r>
              <a:rPr lang="en-US" altLang="zh-CN" sz="1200" dirty="0">
                <a:latin typeface="+mn-lt"/>
                <a:hlinkClick r:id="rId5"/>
              </a:rPr>
              <a:t>Foundational Robustness of Foundation Models</a:t>
            </a:r>
            <a:r>
              <a:rPr lang="zh-CN" altLang="en-US" sz="1200" dirty="0">
                <a:latin typeface="+mn-lt"/>
                <a:hlinkClick r:id="rId5"/>
              </a:rPr>
              <a:t> </a:t>
            </a:r>
            <a:r>
              <a:rPr lang="en-US" altLang="zh-CN" sz="1200" dirty="0">
                <a:latin typeface="+mn-lt"/>
                <a:hlinkClick r:id="rId5"/>
              </a:rPr>
              <a:t>Tutorial</a:t>
            </a:r>
            <a:r>
              <a:rPr lang="en-US" altLang="zh-CN" sz="1200" dirty="0">
                <a:latin typeface="+mn-lt"/>
              </a:rPr>
              <a:t>,</a:t>
            </a:r>
            <a:r>
              <a:rPr lang="zh-CN" altLang="en-US" sz="1200" dirty="0">
                <a:latin typeface="+mn-lt"/>
              </a:rPr>
              <a:t> </a:t>
            </a:r>
            <a:r>
              <a:rPr lang="en-US" altLang="zh-CN" sz="1200" dirty="0">
                <a:latin typeface="+mn-lt"/>
              </a:rPr>
              <a:t>In NeurIPS’22.</a:t>
            </a:r>
          </a:p>
        </p:txBody>
      </p:sp>
    </p:spTree>
    <p:extLst>
      <p:ext uri="{BB962C8B-B14F-4D97-AF65-F5344CB8AC3E}">
        <p14:creationId xmlns:p14="http://schemas.microsoft.com/office/powerpoint/2010/main" val="3346678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p:txBody>
              <a:bodyPr/>
              <a:lstStyle/>
              <a:p>
                <a:r>
                  <a:rPr lang="en-US" altLang="en-US" sz="2800" b="1" dirty="0">
                    <a:latin typeface="+mn-lt"/>
                  </a:rPr>
                  <a:t>Part </a:t>
                </a:r>
                <a:r>
                  <a:rPr lang="en-US" altLang="zh-CN" sz="2800" b="1" dirty="0">
                    <a:latin typeface="+mn-lt"/>
                  </a:rPr>
                  <a:t>4</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Robustness Problem Formulation</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628650" y="1131590"/>
                <a:ext cx="8305413" cy="3582533"/>
              </a:xfrm>
            </p:spPr>
            <p:txBody>
              <a:bodyPr/>
              <a:lstStyle/>
              <a:p>
                <a:pPr lvl="1">
                  <a:lnSpc>
                    <a:spcPct val="150000"/>
                  </a:lnSpc>
                  <a:buClr>
                    <a:srgbClr val="CC0000"/>
                  </a:buClr>
                </a:pPr>
                <a:r>
                  <a:rPr lang="en-US" altLang="en-US" b="1" dirty="0">
                    <a:solidFill>
                      <a:srgbClr val="FF0000"/>
                    </a:solidFill>
                  </a:rPr>
                  <a:t>Empirical Adversarial</a:t>
                </a:r>
                <a:r>
                  <a:rPr lang="zh-CN" altLang="en-US" b="1" dirty="0">
                    <a:solidFill>
                      <a:srgbClr val="FF0000"/>
                    </a:solidFill>
                  </a:rPr>
                  <a:t> </a:t>
                </a:r>
                <a:r>
                  <a:rPr lang="en-US" altLang="en-US" b="1" dirty="0">
                    <a:solidFill>
                      <a:srgbClr val="FF0000"/>
                    </a:solidFill>
                  </a:rPr>
                  <a:t>Robustness</a:t>
                </a:r>
                <a:r>
                  <a:rPr lang="en-US" altLang="zh-CN" dirty="0"/>
                  <a:t>:</a:t>
                </a:r>
                <a:br>
                  <a:rPr lang="en-US" altLang="zh-CN" dirty="0"/>
                </a:br>
                <a:r>
                  <a:rPr lang="en-US" altLang="zh-CN" sz="1500" dirty="0"/>
                  <a:t>The model </a:t>
                </a:r>
                <a14:m>
                  <m:oMath xmlns:m="http://schemas.openxmlformats.org/officeDocument/2006/math">
                    <m:r>
                      <a:rPr lang="en-US" altLang="zh-CN" sz="1500" i="1" dirty="0">
                        <a:latin typeface="Cambria Math" panose="02040503050406030204" pitchFamily="18" charset="0"/>
                      </a:rPr>
                      <m:t>𝑓</m:t>
                    </m:r>
                    <m:r>
                      <a:rPr lang="en-US" altLang="zh-CN" sz="1500" b="0" i="1" dirty="0" smtClean="0">
                        <a:latin typeface="Cambria Math" panose="02040503050406030204" pitchFamily="18" charset="0"/>
                      </a:rPr>
                      <m:t>(</m:t>
                    </m:r>
                    <m:r>
                      <a:rPr lang="en-US" altLang="zh-CN" sz="1500" b="0" i="1" dirty="0" smtClean="0">
                        <a:latin typeface="Cambria Math" panose="02040503050406030204" pitchFamily="18" charset="0"/>
                        <a:ea typeface="Cambria Math" panose="02040503050406030204" pitchFamily="18" charset="0"/>
                      </a:rPr>
                      <m:t>∙</m:t>
                    </m:r>
                    <m:r>
                      <a:rPr lang="en-US" altLang="zh-CN" sz="1500" b="0" i="1" dirty="0" smtClean="0">
                        <a:latin typeface="Cambria Math" panose="02040503050406030204" pitchFamily="18" charset="0"/>
                      </a:rPr>
                      <m:t>)</m:t>
                    </m:r>
                  </m:oMath>
                </a14:m>
                <a:r>
                  <a:rPr lang="zh-CN" altLang="en-US" sz="1500" dirty="0"/>
                  <a:t> </a:t>
                </a:r>
                <a:r>
                  <a:rPr lang="en-US" altLang="zh-CN" sz="1500" dirty="0"/>
                  <a:t>is robust</a:t>
                </a:r>
                <a:r>
                  <a:rPr lang="zh-CN" altLang="en-US" sz="1500" dirty="0"/>
                  <a:t> </a:t>
                </a:r>
                <a:r>
                  <a:rPr lang="en-US" altLang="zh-CN" sz="1500" dirty="0"/>
                  <a:t>by optimizing</a:t>
                </a:r>
                <a:r>
                  <a:rPr lang="zh-CN" altLang="en-US" sz="1500" dirty="0"/>
                  <a:t> </a:t>
                </a:r>
                <a:r>
                  <a:rPr lang="en-US" altLang="zh-CN" sz="1500" dirty="0"/>
                  <a:t>the empirical adversarial risk:</a:t>
                </a:r>
                <a:br>
                  <a:rPr lang="en-US" altLang="zh-CN" dirty="0"/>
                </a:b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i="1">
                                <a:latin typeface="Cambria Math" panose="02040503050406030204" pitchFamily="18" charset="0"/>
                                <a:ea typeface="Cambria Math" panose="02040503050406030204" pitchFamily="18" charset="0"/>
                              </a:rPr>
                              <m:t>𝜃</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𝔼</m:t>
                            </m:r>
                          </m:e>
                          <m:sub>
                            <m:r>
                              <a:rPr lang="en-US" altLang="zh-CN" i="1">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zh-CN" altLang="en-US" i="1" dirty="0">
                                <a:latin typeface="Cambria Math" panose="02040503050406030204" pitchFamily="18" charset="0"/>
                              </a:rPr>
                              <m:t>  </m:t>
                            </m:r>
                            <m:r>
                              <a:rPr lang="zh-CN" altLang="en-US" b="1" i="1" dirty="0">
                                <a:latin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𝒚</m:t>
                            </m:r>
                            <m:r>
                              <a:rPr lang="en-US" altLang="zh-CN" i="1">
                                <a:latin typeface="Cambria Math" panose="02040503050406030204" pitchFamily="18" charset="0"/>
                              </a:rPr>
                              <m:t>)</m:t>
                            </m:r>
                          </m:sub>
                        </m:sSub>
                        <m:func>
                          <m:funcPr>
                            <m:ctrlPr>
                              <a:rPr lang="en-US" altLang="zh-CN" i="1">
                                <a:latin typeface="Cambria Math" panose="02040503050406030204" pitchFamily="18" charset="0"/>
                              </a:rPr>
                            </m:ctrlPr>
                          </m:funcPr>
                          <m:fName>
                            <m:r>
                              <a:rPr lang="en-US" altLang="zh-CN" i="1">
                                <a:latin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b="1" i="0">
                                    <a:latin typeface="Cambria Math" panose="02040503050406030204" pitchFamily="18" charset="0"/>
                                    <a:ea typeface="Cambria Math" panose="02040503050406030204" pitchFamily="18" charset="0"/>
                                  </a:rPr>
                                  <m:t>𝛅</m:t>
                                </m:r>
                                <m:r>
                                  <a:rPr lang="en-US" altLang="zh-CN" i="1">
                                    <a:latin typeface="Cambria Math" panose="02040503050406030204" pitchFamily="18" charset="0"/>
                                    <a:ea typeface="Cambria Math" panose="02040503050406030204" pitchFamily="18" charset="0"/>
                                  </a:rPr>
                                  <m:t>∈∆</m:t>
                                </m:r>
                              </m:lim>
                            </m:limLow>
                          </m:fName>
                          <m:e>
                            <m:r>
                              <a:rPr lang="en-US" altLang="zh-CN" i="1">
                                <a:latin typeface="Cambria Math" panose="02040503050406030204" pitchFamily="18" charset="0"/>
                                <a:ea typeface="Cambria Math" panose="02040503050406030204" pitchFamily="18" charset="0"/>
                              </a:rPr>
                              <m:t>ℒ</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b="1" i="1">
                                        <a:latin typeface="Cambria Math" panose="02040503050406030204" pitchFamily="18" charset="0"/>
                                      </a:rPr>
                                      <m:t>(</m:t>
                                    </m:r>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b="1" i="0">
                                    <a:latin typeface="Cambria Math" panose="02040503050406030204" pitchFamily="18" charset="0"/>
                                    <a:ea typeface="Cambria Math" panose="02040503050406030204" pitchFamily="18" charset="0"/>
                                  </a:rPr>
                                  <m:t>𝛅</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𝒚</m:t>
                            </m:r>
                            <m:r>
                              <a:rPr lang="en-US" altLang="zh-CN" i="1">
                                <a:latin typeface="Cambria Math" panose="02040503050406030204" pitchFamily="18" charset="0"/>
                                <a:ea typeface="Cambria Math" panose="02040503050406030204" pitchFamily="18" charset="0"/>
                              </a:rPr>
                              <m:t>)</m:t>
                            </m:r>
                          </m:e>
                        </m:func>
                        <m:r>
                          <a:rPr lang="en-US" altLang="zh-CN" i="1">
                            <a:latin typeface="Cambria Math" panose="02040503050406030204" pitchFamily="18" charset="0"/>
                          </a:rPr>
                          <m:t>]</m:t>
                        </m:r>
                        <m:r>
                          <m:rPr>
                            <m:nor/>
                          </m:rPr>
                          <a:rPr lang="en-US" altLang="zh-CN" b="0" i="0" smtClean="0">
                            <a:latin typeface="Cambria Math" panose="02040503050406030204" pitchFamily="18" charset="0"/>
                          </a:rPr>
                          <m:t>.</m:t>
                        </m:r>
                        <m:r>
                          <m:rPr>
                            <m:nor/>
                          </m:rPr>
                          <a:rPr lang="en-US" altLang="en-US" dirty="0"/>
                          <m:t> </m:t>
                        </m:r>
                      </m:e>
                    </m:func>
                  </m:oMath>
                </a14:m>
                <a:br>
                  <a:rPr lang="en-HK" altLang="en-US" dirty="0"/>
                </a:br>
                <a:endParaRPr lang="en-US" altLang="en-US" dirty="0"/>
              </a:p>
              <a:p>
                <a:pPr lvl="2">
                  <a:lnSpc>
                    <a:spcPct val="150000"/>
                  </a:lnSpc>
                  <a:buClr>
                    <a:srgbClr val="CC0000"/>
                  </a:buClr>
                  <a:buFont typeface="Wingdings" pitchFamily="2" charset="2"/>
                  <a:buChar char="Ø"/>
                </a:pPr>
                <a:r>
                  <a:rPr lang="zh-CN" altLang="en-US" dirty="0"/>
                  <a:t> </a:t>
                </a:r>
                <a:r>
                  <a:rPr lang="en-HK" altLang="zh-CN" dirty="0"/>
                  <a:t>Robust optimization </a:t>
                </a:r>
                <a:r>
                  <a:rPr lang="en-US" altLang="zh-CN" dirty="0"/>
                  <a:t>(min-max)</a:t>
                </a:r>
                <a:r>
                  <a:rPr lang="zh-CN" altLang="en-US" dirty="0"/>
                  <a:t> </a:t>
                </a:r>
                <a:r>
                  <a:rPr lang="en-HK" altLang="zh-CN" dirty="0"/>
                  <a:t>formulation of adversarial learning</a:t>
                </a:r>
              </a:p>
              <a:p>
                <a:pPr lvl="2">
                  <a:lnSpc>
                    <a:spcPct val="150000"/>
                  </a:lnSpc>
                  <a:buClr>
                    <a:srgbClr val="CC0000"/>
                  </a:buClr>
                  <a:buFont typeface="Wingdings" pitchFamily="2" charset="2"/>
                  <a:buChar char="Ø"/>
                </a:pPr>
                <a:r>
                  <a:rPr lang="zh-CN" altLang="en-US"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i="0" dirty="0">
                    <a:latin typeface="Arial" panose="020B0604020202020204" pitchFamily="34" charset="0"/>
                    <a:ea typeface="Cambria Math" panose="02040503050406030204" pitchFamily="18" charset="0"/>
                    <a:cs typeface="Arial" panose="020B0604020202020204" pitchFamily="34" charset="0"/>
                  </a:rPr>
                  <a:t>:</a:t>
                </a:r>
                <a:r>
                  <a:rPr lang="zh-CN" altLang="en-US" i="0" dirty="0">
                    <a:latin typeface="Arial" panose="020B0604020202020204" pitchFamily="34" charset="0"/>
                    <a:ea typeface="Cambria Math" panose="02040503050406030204" pitchFamily="18" charset="0"/>
                    <a:cs typeface="Arial" panose="020B0604020202020204" pitchFamily="34" charset="0"/>
                  </a:rPr>
                  <a:t> </a:t>
                </a:r>
                <a:r>
                  <a:rPr lang="en-US" altLang="zh-CN" i="0" dirty="0">
                    <a:latin typeface="Arial" panose="020B0604020202020204" pitchFamily="34" charset="0"/>
                    <a:ea typeface="Cambria Math" panose="02040503050406030204" pitchFamily="18" charset="0"/>
                    <a:cs typeface="Arial" panose="020B0604020202020204" pitchFamily="34" charset="0"/>
                  </a:rPr>
                  <a:t>a </a:t>
                </a:r>
                <a:r>
                  <a:rPr lang="en-US" altLang="zh-CN" dirty="0">
                    <a:latin typeface="Arial" panose="020B0604020202020204" pitchFamily="34" charset="0"/>
                    <a:ea typeface="Cambria Math" panose="02040503050406030204" pitchFamily="18" charset="0"/>
                    <a:cs typeface="Arial" panose="020B0604020202020204" pitchFamily="34" charset="0"/>
                  </a:rPr>
                  <a:t>neighborhood (allowable </a:t>
                </a:r>
                <a:r>
                  <a:rPr lang="en-US" altLang="zh-CN" dirty="0">
                    <a:solidFill>
                      <a:srgbClr val="FF0000"/>
                    </a:solidFill>
                    <a:latin typeface="Arial" panose="020B0604020202020204" pitchFamily="34" charset="0"/>
                    <a:ea typeface="Cambria Math" panose="02040503050406030204" pitchFamily="18" charset="0"/>
                    <a:cs typeface="Arial" panose="020B0604020202020204" pitchFamily="34" charset="0"/>
                  </a:rPr>
                  <a:t>subset</a:t>
                </a:r>
                <a:r>
                  <a:rPr lang="en-US" altLang="zh-CN" dirty="0">
                    <a:latin typeface="Arial" panose="020B0604020202020204" pitchFamily="34" charset="0"/>
                    <a:ea typeface="Cambria Math" panose="02040503050406030204" pitchFamily="18" charset="0"/>
                    <a:cs typeface="Arial" panose="020B0604020202020204" pitchFamily="34" charset="0"/>
                  </a:rPr>
                  <a:t> of perturbations)</a:t>
                </a:r>
                <a:r>
                  <a:rPr lang="zh-CN" altLang="en-US" i="0" dirty="0">
                    <a:latin typeface="Arial" panose="020B0604020202020204" pitchFamily="34" charset="0"/>
                    <a:ea typeface="Cambria Math" panose="02040503050406030204" pitchFamily="18" charset="0"/>
                    <a:cs typeface="Arial" panose="020B0604020202020204" pitchFamily="34" charset="0"/>
                  </a:rPr>
                  <a:t> </a:t>
                </a:r>
                <a:r>
                  <a:rPr lang="en-US" altLang="zh-CN" i="0" dirty="0">
                    <a:latin typeface="Arial" panose="020B0604020202020204" pitchFamily="34" charset="0"/>
                    <a:ea typeface="Cambria Math" panose="02040503050406030204" pitchFamily="18" charset="0"/>
                    <a:cs typeface="Arial" panose="020B0604020202020204" pitchFamily="34" charset="0"/>
                  </a:rPr>
                  <a:t>of </a:t>
                </a:r>
                <a14:m>
                  <m:oMath xmlns:m="http://schemas.openxmlformats.org/officeDocument/2006/math">
                    <m:r>
                      <a:rPr lang="en-US" altLang="zh-CN" b="1" i="1" dirty="0">
                        <a:latin typeface="Cambria Math" panose="02040503050406030204" pitchFamily="18" charset="0"/>
                      </a:rPr>
                      <m:t>𝒙</m:t>
                    </m:r>
                  </m:oMath>
                </a14:m>
                <a:endParaRPr lang="en-HK" altLang="zh-CN" b="1" i="0" dirty="0">
                  <a:latin typeface="Arial" panose="020B0604020202020204" pitchFamily="34" charset="0"/>
                  <a:ea typeface="Cambria Math" panose="02040503050406030204" pitchFamily="18" charset="0"/>
                  <a:cs typeface="Arial" panose="020B0604020202020204" pitchFamily="34" charset="0"/>
                </a:endParaRPr>
              </a:p>
              <a:p>
                <a:pPr lvl="2">
                  <a:lnSpc>
                    <a:spcPct val="150000"/>
                  </a:lnSpc>
                  <a:buClr>
                    <a:srgbClr val="CC0000"/>
                  </a:buClr>
                  <a:buFont typeface="Wingdings" pitchFamily="2" charset="2"/>
                  <a:buChar char="Ø"/>
                </a:pPr>
                <a:r>
                  <a:rPr lang="zh-CN" altLang="en-US" b="1" dirty="0">
                    <a:ea typeface="Cambria Math" panose="02040503050406030204" pitchFamily="18" charset="0"/>
                  </a:rPr>
                  <a:t> </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𝛅</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1" i="0">
                        <a:latin typeface="Cambria Math" panose="02040503050406030204" pitchFamily="18" charset="0"/>
                        <a:ea typeface="Cambria Math" panose="02040503050406030204" pitchFamily="18" charset="0"/>
                      </a:rPr>
                      <m:t>𝛅</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1" i="1" smtClean="0">
                                <a:latin typeface="Cambria Math" panose="02040503050406030204" pitchFamily="18" charset="0"/>
                                <a:ea typeface="Cambria Math" panose="02040503050406030204" pitchFamily="18" charset="0"/>
                              </a:rPr>
                            </m:ctrlPr>
                          </m:dPr>
                          <m:e>
                            <m:r>
                              <a:rPr lang="en-US" altLang="zh-CN" b="1" i="0">
                                <a:latin typeface="Cambria Math" panose="02040503050406030204" pitchFamily="18" charset="0"/>
                                <a:ea typeface="Cambria Math" panose="02040503050406030204" pitchFamily="18" charset="0"/>
                              </a:rPr>
                              <m:t>𝛅</m:t>
                            </m:r>
                          </m:e>
                        </m:d>
                      </m:e>
                      <m:sub>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r>
                              <a:rPr lang="en-US" altLang="zh-CN" i="1">
                                <a:latin typeface="Cambria Math" panose="02040503050406030204" pitchFamily="18" charset="0"/>
                                <a:ea typeface="Cambria Math" panose="02040503050406030204" pitchFamily="18" charset="0"/>
                              </a:rPr>
                              <m:t>𝑖</m:t>
                            </m:r>
                          </m:lim>
                        </m:limLow>
                      </m:fName>
                      <m:e>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𝛅</m:t>
                                </m:r>
                              </m:e>
                              <m:sub>
                                <m:r>
                                  <a:rPr lang="en-US" altLang="zh-CN" i="1">
                                    <a:latin typeface="Cambria Math" panose="02040503050406030204" pitchFamily="18" charset="0"/>
                                    <a:ea typeface="Cambria Math" panose="02040503050406030204" pitchFamily="18" charset="0"/>
                                  </a:rPr>
                                  <m:t>𝑖</m:t>
                                </m:r>
                              </m:sub>
                            </m:sSub>
                          </m:e>
                        </m:d>
                      </m:e>
                    </m:func>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tx1"/>
                    </a:solidFill>
                    <a:latin typeface="Cambria Math" panose="02040503050406030204" pitchFamily="18" charset="0"/>
                  </a:rPr>
                  <a:t>,</a:t>
                </a:r>
                <a:r>
                  <a:rPr lang="zh-CN" altLang="en-US" dirty="0">
                    <a:solidFill>
                      <a:schemeClr val="tx1"/>
                    </a:solidFill>
                    <a:latin typeface="Cambria Math" panose="02040503050406030204" pitchFamily="18" charset="0"/>
                  </a:rPr>
                  <a:t> </a:t>
                </a:r>
                <a:r>
                  <a:rPr lang="en-US" altLang="zh-CN" dirty="0">
                    <a:solidFill>
                      <a:schemeClr val="tx1"/>
                    </a:solidFill>
                    <a:latin typeface="Arial" panose="020B0604020202020204" pitchFamily="34" charset="0"/>
                    <a:cs typeface="Arial" panose="020B0604020202020204" pitchFamily="34" charset="0"/>
                  </a:rPr>
                  <a:t>and</a:t>
                </a:r>
                <a:r>
                  <a:rPr lang="zh-CN" altLang="en-US" dirty="0">
                    <a:solidFill>
                      <a:schemeClr val="tx1"/>
                    </a:solidFill>
                    <a:latin typeface="Arial" panose="020B0604020202020204" pitchFamily="34" charset="0"/>
                    <a:cs typeface="Arial" panose="020B0604020202020204" pitchFamily="34" charset="0"/>
                  </a:rPr>
                  <a:t> </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𝒙</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dirty="0">
                        <a:latin typeface="Cambria Math" panose="02040503050406030204" pitchFamily="18" charset="0"/>
                      </a:rPr>
                      <m:t>𝒙</m:t>
                    </m:r>
                    <m:r>
                      <a:rPr lang="en-US" altLang="zh-CN" b="1" i="1" dirty="0">
                        <a:latin typeface="Cambria Math" panose="02040503050406030204" pitchFamily="18" charset="0"/>
                      </a:rPr>
                      <m:t>+</m:t>
                    </m:r>
                    <m:r>
                      <a:rPr lang="en-US" altLang="zh-CN" b="1" i="0">
                        <a:latin typeface="Cambria Math" panose="02040503050406030204" pitchFamily="18" charset="0"/>
                        <a:ea typeface="Cambria Math" panose="02040503050406030204" pitchFamily="18" charset="0"/>
                      </a:rPr>
                      <m:t>𝛅</m:t>
                    </m:r>
                  </m:oMath>
                </a14:m>
                <a:r>
                  <a:rPr lang="zh-CN" altLang="en-US" b="1" dirty="0">
                    <a:solidFill>
                      <a:schemeClr val="tx1"/>
                    </a:solidFill>
                    <a:latin typeface="Cambria Math" panose="02040503050406030204" pitchFamily="18" charset="0"/>
                  </a:rPr>
                  <a:t> </a:t>
                </a:r>
                <a:r>
                  <a:rPr lang="en-US" altLang="zh-CN" dirty="0">
                    <a:latin typeface="Arial" panose="020B0604020202020204" pitchFamily="34" charset="0"/>
                    <a:cs typeface="Arial" panose="020B0604020202020204" pitchFamily="34" charset="0"/>
                  </a:rPr>
                  <a:t>is the adversarial example</a:t>
                </a:r>
                <a:endParaRPr lang="en-HK" altLang="zh-CN" dirty="0">
                  <a:solidFill>
                    <a:schemeClr val="tx1"/>
                  </a:solidFill>
                  <a:latin typeface="Arial" panose="020B0604020202020204" pitchFamily="34" charset="0"/>
                  <a:cs typeface="Arial" panose="020B0604020202020204" pitchFamily="34" charset="0"/>
                </a:endParaRPr>
              </a:p>
              <a:p>
                <a:pPr lvl="2">
                  <a:lnSpc>
                    <a:spcPct val="150000"/>
                  </a:lnSpc>
                  <a:buClr>
                    <a:srgbClr val="CC0000"/>
                  </a:buClr>
                  <a:buFont typeface="Wingdings" pitchFamily="2" charset="2"/>
                  <a:buChar char="Ø"/>
                </a:pPr>
                <a:r>
                  <a:rPr lang="zh-CN" altLang="en-US"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ℒ</m:t>
                    </m:r>
                  </m:oMath>
                </a14:m>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negative cross entropy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oMath>
                </a14:m>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and </a:t>
                </a:r>
                <a14:m>
                  <m:oMath xmlns:m="http://schemas.openxmlformats.org/officeDocument/2006/math">
                    <m:r>
                      <a:rPr lang="en-US" altLang="zh-CN" b="1" i="1">
                        <a:latin typeface="Cambria Math" panose="02040503050406030204" pitchFamily="18" charset="0"/>
                        <a:ea typeface="Cambria Math" panose="02040503050406030204" pitchFamily="18" charset="0"/>
                      </a:rPr>
                      <m:t>𝒚</m:t>
                    </m:r>
                  </m:oMath>
                </a14:m>
                <a:endParaRPr lang="en-HK" altLang="zh-CN" b="1" dirty="0">
                  <a:solidFill>
                    <a:schemeClr val="tx1"/>
                  </a:solidFill>
                  <a:latin typeface="Arial" panose="020B0604020202020204" pitchFamily="34" charset="0"/>
                  <a:cs typeface="Arial" panose="020B0604020202020204" pitchFamily="34" charset="0"/>
                </a:endParaRPr>
              </a:p>
              <a:p>
                <a:pPr lvl="2">
                  <a:lnSpc>
                    <a:spcPct val="150000"/>
                  </a:lnSpc>
                  <a:buClr>
                    <a:srgbClr val="CC0000"/>
                  </a:buClr>
                  <a:buFont typeface="Wingdings" pitchFamily="2" charset="2"/>
                  <a:buChar char="Ø"/>
                </a:pPr>
                <a:r>
                  <a:rPr lang="zh-CN" altLang="en-US" b="0" dirty="0">
                    <a:ea typeface="Cambria Math" panose="02040503050406030204" pitchFamily="18" charset="0"/>
                  </a:rPr>
                  <a:t> </a:t>
                </a:r>
                <a:r>
                  <a:rPr lang="en-US" altLang="zh-CN" b="0" dirty="0">
                    <a:ea typeface="Cambria Math" panose="02040503050406030204" pitchFamily="18" charset="0"/>
                  </a:rPr>
                  <a:t>Provide robustness within an</a:t>
                </a:r>
                <a:r>
                  <a:rPr lang="zh-CN" altLang="en-US"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𝜖</m:t>
                    </m:r>
                  </m:oMath>
                </a14:m>
                <a:r>
                  <a:rPr lang="en-US" altLang="zh-CN" dirty="0">
                    <a:solidFill>
                      <a:schemeClr val="tx1"/>
                    </a:solidFill>
                    <a:latin typeface="Cambria Math" panose="02040503050406030204" pitchFamily="18" charset="0"/>
                  </a:rPr>
                  <a:t>-bounded </a:t>
                </a:r>
                <a:r>
                  <a:rPr lang="en-US" altLang="zh-CN" i="1" dirty="0">
                    <a:solidFill>
                      <a:schemeClr val="tx1"/>
                    </a:solidFill>
                    <a:latin typeface="Cambria Math" panose="02040503050406030204" pitchFamily="18" charset="0"/>
                  </a:rPr>
                  <a:t>threat model </a:t>
                </a:r>
                <a:r>
                  <a:rPr lang="en-US" altLang="zh-CN" dirty="0">
                    <a:solidFill>
                      <a:schemeClr val="tx1"/>
                    </a:solidFill>
                    <a:latin typeface="Cambria Math" panose="02040503050406030204" pitchFamily="18" charset="0"/>
                  </a:rPr>
                  <a:t>for an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smtClean="0">
                            <a:solidFill>
                              <a:schemeClr val="tx1"/>
                            </a:solidFill>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𝑝</m:t>
                        </m:r>
                      </m:sub>
                    </m:sSub>
                  </m:oMath>
                </a14:m>
                <a:r>
                  <a:rPr lang="zh-CN" altLang="en-US" dirty="0">
                    <a:solidFill>
                      <a:schemeClr val="tx1"/>
                    </a:solidFill>
                    <a:latin typeface="Cambria Math" panose="02040503050406030204" pitchFamily="18" charset="0"/>
                  </a:rPr>
                  <a:t> </a:t>
                </a:r>
                <a:r>
                  <a:rPr lang="en-US" altLang="zh-CN" dirty="0">
                    <a:solidFill>
                      <a:schemeClr val="tx1"/>
                    </a:solidFill>
                    <a:latin typeface="Cambria Math" panose="02040503050406030204" pitchFamily="18" charset="0"/>
                  </a:rPr>
                  <a:t>or</a:t>
                </a:r>
                <a:r>
                  <a:rPr lang="zh-CN" altLang="en-US" dirty="0">
                    <a:solidFill>
                      <a:schemeClr val="tx1"/>
                    </a:solidFill>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m:t>
                        </m:r>
                      </m:sub>
                    </m:sSub>
                  </m:oMath>
                </a14:m>
                <a:r>
                  <a:rPr lang="zh-CN" altLang="en-US" dirty="0">
                    <a:solidFill>
                      <a:schemeClr val="tx1"/>
                    </a:solidFill>
                    <a:latin typeface="Cambria Math" panose="02040503050406030204" pitchFamily="18" charset="0"/>
                  </a:rPr>
                  <a:t> </a:t>
                </a:r>
                <a:r>
                  <a:rPr lang="en-US" altLang="zh-CN" dirty="0">
                    <a:solidFill>
                      <a:schemeClr val="tx1"/>
                    </a:solidFill>
                    <a:latin typeface="Cambria Math" panose="02040503050406030204" pitchFamily="18" charset="0"/>
                  </a:rPr>
                  <a:t>norm</a:t>
                </a:r>
                <a:br>
                  <a:rPr lang="en-HK" altLang="zh-CN" dirty="0">
                    <a:solidFill>
                      <a:schemeClr val="tx1"/>
                    </a:solidFill>
                    <a:latin typeface="Cambria Math" panose="02040503050406030204" pitchFamily="18" charset="0"/>
                  </a:rPr>
                </a:br>
                <a:endParaRPr lang="en-HK" altLang="zh-CN" dirty="0">
                  <a:solidFill>
                    <a:schemeClr val="tx1"/>
                  </a:solidFill>
                  <a:latin typeface="Cambria Math" panose="02040503050406030204" pitchFamily="18" charset="0"/>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628650" y="1131590"/>
                <a:ext cx="8305413" cy="3582533"/>
              </a:xfrm>
              <a:blipFill>
                <a:blip r:embed="rId4"/>
                <a:stretch>
                  <a:fillRect/>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5" name="TextBox 4">
            <a:extLst>
              <a:ext uri="{FF2B5EF4-FFF2-40B4-BE49-F238E27FC236}">
                <a16:creationId xmlns:a16="http://schemas.microsoft.com/office/drawing/2014/main" id="{6243F265-3AFE-F455-664C-A92AA75B7C3E}"/>
              </a:ext>
            </a:extLst>
          </p:cNvPr>
          <p:cNvSpPr txBox="1"/>
          <p:nvPr/>
        </p:nvSpPr>
        <p:spPr>
          <a:xfrm>
            <a:off x="628650" y="4781550"/>
            <a:ext cx="667965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HK" altLang="zh-CN" sz="1200" dirty="0">
                <a:latin typeface="+mn-lt"/>
              </a:rPr>
              <a:t>Pin-Yu Chen and </a:t>
            </a:r>
            <a:r>
              <a:rPr lang="en-HK" altLang="zh-CN" sz="1200" dirty="0" err="1">
                <a:latin typeface="+mn-lt"/>
              </a:rPr>
              <a:t>Sijia</a:t>
            </a:r>
            <a:r>
              <a:rPr lang="en-HK" altLang="zh-CN" sz="1200" dirty="0">
                <a:latin typeface="+mn-lt"/>
              </a:rPr>
              <a:t> Liu</a:t>
            </a:r>
            <a:r>
              <a:rPr lang="en-US" altLang="zh-CN" sz="1200" dirty="0">
                <a:latin typeface="+mn-lt"/>
              </a:rPr>
              <a:t>,</a:t>
            </a:r>
            <a:r>
              <a:rPr lang="zh-CN" altLang="en-US" sz="1200" dirty="0">
                <a:latin typeface="+mn-lt"/>
              </a:rPr>
              <a:t> </a:t>
            </a:r>
            <a:r>
              <a:rPr lang="en-US" altLang="zh-CN" sz="1200" dirty="0">
                <a:latin typeface="+mn-lt"/>
                <a:hlinkClick r:id="rId5"/>
              </a:rPr>
              <a:t>Foundational Robustness of Foundation Models</a:t>
            </a:r>
            <a:r>
              <a:rPr lang="zh-CN" altLang="en-US" sz="1200" dirty="0">
                <a:latin typeface="+mn-lt"/>
                <a:hlinkClick r:id="rId5"/>
              </a:rPr>
              <a:t> </a:t>
            </a:r>
            <a:r>
              <a:rPr lang="en-US" altLang="zh-CN" sz="1200" dirty="0">
                <a:latin typeface="+mn-lt"/>
                <a:hlinkClick r:id="rId5"/>
              </a:rPr>
              <a:t>Tutorial</a:t>
            </a:r>
            <a:r>
              <a:rPr lang="en-US" altLang="zh-CN" sz="1200" dirty="0">
                <a:latin typeface="+mn-lt"/>
              </a:rPr>
              <a:t>,</a:t>
            </a:r>
            <a:r>
              <a:rPr lang="zh-CN" altLang="en-US" sz="1200" dirty="0">
                <a:latin typeface="+mn-lt"/>
              </a:rPr>
              <a:t> </a:t>
            </a:r>
            <a:r>
              <a:rPr lang="en-US" altLang="zh-CN" sz="1200" dirty="0">
                <a:latin typeface="+mn-lt"/>
              </a:rPr>
              <a:t>In NeurIPS’22.</a:t>
            </a:r>
          </a:p>
        </p:txBody>
      </p:sp>
    </p:spTree>
    <p:extLst>
      <p:ext uri="{BB962C8B-B14F-4D97-AF65-F5344CB8AC3E}">
        <p14:creationId xmlns:p14="http://schemas.microsoft.com/office/powerpoint/2010/main" val="763309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p:txBody>
              <a:bodyPr/>
              <a:lstStyle/>
              <a:p>
                <a:r>
                  <a:rPr lang="en-US" altLang="en-US" sz="2800" b="1" dirty="0">
                    <a:latin typeface="+mn-lt"/>
                  </a:rPr>
                  <a:t>Part </a:t>
                </a:r>
                <a:r>
                  <a:rPr lang="en-US" altLang="zh-CN" sz="2800" b="1" dirty="0">
                    <a:latin typeface="+mn-lt"/>
                  </a:rPr>
                  <a:t>4</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Robustness Problem Formulation</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659075" y="1199016"/>
                <a:ext cx="8305413" cy="3582533"/>
              </a:xfrm>
            </p:spPr>
            <p:txBody>
              <a:bodyPr/>
              <a:lstStyle/>
              <a:p>
                <a:pPr lvl="1">
                  <a:lnSpc>
                    <a:spcPct val="120000"/>
                  </a:lnSpc>
                  <a:buClr>
                    <a:srgbClr val="CC0000"/>
                  </a:buClr>
                </a:pPr>
                <a:r>
                  <a:rPr lang="en-US" altLang="en-US" b="1" dirty="0">
                    <a:solidFill>
                      <a:srgbClr val="FF0000"/>
                    </a:solidFill>
                  </a:rPr>
                  <a:t>Certified Adversarial</a:t>
                </a:r>
                <a:r>
                  <a:rPr lang="zh-CN" altLang="en-US" b="1" dirty="0">
                    <a:solidFill>
                      <a:srgbClr val="FF0000"/>
                    </a:solidFill>
                  </a:rPr>
                  <a:t> </a:t>
                </a:r>
                <a:r>
                  <a:rPr lang="en-US" altLang="en-US" b="1" dirty="0">
                    <a:solidFill>
                      <a:srgbClr val="FF0000"/>
                    </a:solidFill>
                  </a:rPr>
                  <a:t>Robustness</a:t>
                </a:r>
                <a:r>
                  <a:rPr lang="en-US" altLang="zh-CN" dirty="0"/>
                  <a:t>:</a:t>
                </a:r>
                <a:br>
                  <a:rPr lang="en-US" altLang="zh-CN" dirty="0"/>
                </a:br>
                <a:r>
                  <a:rPr lang="en-US" altLang="zh-CN" sz="1500" dirty="0"/>
                  <a:t>The model </a:t>
                </a:r>
                <a14:m>
                  <m:oMath xmlns:m="http://schemas.openxmlformats.org/officeDocument/2006/math">
                    <m:r>
                      <a:rPr lang="en-US" altLang="zh-CN" sz="1500" i="1" dirty="0">
                        <a:latin typeface="Cambria Math" panose="02040503050406030204" pitchFamily="18" charset="0"/>
                      </a:rPr>
                      <m:t>𝑓</m:t>
                    </m:r>
                    <m:r>
                      <a:rPr lang="en-US" altLang="zh-CN" sz="1500" b="0" i="1" dirty="0" smtClean="0">
                        <a:latin typeface="Cambria Math" panose="02040503050406030204" pitchFamily="18" charset="0"/>
                      </a:rPr>
                      <m:t>(</m:t>
                    </m:r>
                    <m:r>
                      <a:rPr lang="en-US" altLang="zh-CN" sz="1500" b="0" i="1" dirty="0" smtClean="0">
                        <a:latin typeface="Cambria Math" panose="02040503050406030204" pitchFamily="18" charset="0"/>
                        <a:ea typeface="Cambria Math" panose="02040503050406030204" pitchFamily="18" charset="0"/>
                      </a:rPr>
                      <m:t>∙</m:t>
                    </m:r>
                    <m:r>
                      <a:rPr lang="en-US" altLang="zh-CN" sz="1500" b="0" i="1" dirty="0" smtClean="0">
                        <a:latin typeface="Cambria Math" panose="02040503050406030204" pitchFamily="18" charset="0"/>
                      </a:rPr>
                      <m:t>)</m:t>
                    </m:r>
                  </m:oMath>
                </a14:m>
                <a:r>
                  <a:rPr lang="zh-CN" altLang="en-US" sz="1500" dirty="0"/>
                  <a:t> </a:t>
                </a:r>
                <a:r>
                  <a:rPr lang="en-US" altLang="zh-CN" sz="1500" dirty="0"/>
                  <a:t>is certified robust if it satisfies</a:t>
                </a:r>
                <a:r>
                  <a:rPr lang="zh-CN" altLang="en-US" sz="1500" dirty="0"/>
                  <a:t> </a:t>
                </a:r>
                <a:r>
                  <a:rPr lang="en-US" altLang="zh-CN" sz="1500" dirty="0"/>
                  <a:t>the</a:t>
                </a:r>
                <a:r>
                  <a:rPr lang="zh-CN" altLang="en-US" sz="1500" dirty="0"/>
                  <a:t> </a:t>
                </a:r>
                <a:r>
                  <a:rPr lang="en-US" altLang="zh-CN" sz="1500" dirty="0"/>
                  <a:t>following condition for </a:t>
                </a:r>
                <a14:m>
                  <m:oMath xmlns:m="http://schemas.openxmlformats.org/officeDocument/2006/math">
                    <m:r>
                      <a:rPr lang="en-US" altLang="zh-CN" sz="1500" i="1" smtClean="0">
                        <a:latin typeface="Cambria Math" panose="02040503050406030204" pitchFamily="18" charset="0"/>
                        <a:ea typeface="Cambria Math" panose="02040503050406030204" pitchFamily="18" charset="0"/>
                      </a:rPr>
                      <m:t>∀</m:t>
                    </m:r>
                    <m:r>
                      <a:rPr lang="en-US" altLang="zh-CN" sz="1500" b="1" i="1">
                        <a:latin typeface="Cambria Math" panose="02040503050406030204" pitchFamily="18" charset="0"/>
                        <a:ea typeface="Cambria Math" panose="02040503050406030204" pitchFamily="18" charset="0"/>
                      </a:rPr>
                      <m:t>𝒙</m:t>
                    </m:r>
                  </m:oMath>
                </a14:m>
                <a:r>
                  <a:rPr lang="en-US" altLang="zh-CN" sz="1500" dirty="0"/>
                  <a:t>:</a:t>
                </a:r>
              </a:p>
              <a:p>
                <a:pPr marL="342900" lvl="1" indent="0">
                  <a:lnSpc>
                    <a:spcPct val="120000"/>
                  </a:lnSpc>
                  <a:buClr>
                    <a:srgbClr val="CC0000"/>
                  </a:buClr>
                  <a:buNone/>
                </a:pPr>
                <a:br>
                  <a:rPr lang="en-US" altLang="en-US" dirty="0"/>
                </a:br>
                <a:endParaRPr lang="en-US" altLang="en-US" dirty="0"/>
              </a:p>
              <a:p>
                <a:pPr marL="342900" lvl="1" indent="0">
                  <a:buClr>
                    <a:srgbClr val="CC0000"/>
                  </a:buClr>
                  <a:buNone/>
                </a:pPr>
                <a:endParaRPr lang="en-US" altLang="en-US" dirty="0"/>
              </a:p>
              <a:p>
                <a:pPr marL="342900" lvl="1" indent="0">
                  <a:buClr>
                    <a:srgbClr val="CC0000"/>
                  </a:buClr>
                  <a:buNone/>
                </a:pPr>
                <a:endParaRPr lang="en-US" altLang="en-US" dirty="0"/>
              </a:p>
              <a:p>
                <a:pPr lvl="2">
                  <a:buClr>
                    <a:srgbClr val="CC0000"/>
                  </a:buClr>
                  <a:buFont typeface="Wingdings" pitchFamily="2" charset="2"/>
                  <a:buChar char="Ø"/>
                </a:pPr>
                <a:r>
                  <a:rPr lang="zh-CN" altLang="en-US" dirty="0"/>
                  <a:t> </a:t>
                </a:r>
                <a14:m>
                  <m:oMath xmlns:m="http://schemas.openxmlformats.org/officeDocument/2006/math">
                    <m:r>
                      <a:rPr lang="en-US" altLang="zh-CN" b="1" i="1" dirty="0" smtClean="0">
                        <a:solidFill>
                          <a:schemeClr val="tx1"/>
                        </a:solidFill>
                        <a:latin typeface="Cambria Math" panose="02040503050406030204" pitchFamily="18" charset="0"/>
                      </a:rPr>
                      <m:t>𝒙</m:t>
                    </m:r>
                    <m:r>
                      <a:rPr lang="en-US" altLang="zh-CN" b="0" i="1" dirty="0" smtClean="0">
                        <a:solidFill>
                          <a:schemeClr val="tx1"/>
                        </a:solidFill>
                        <a:latin typeface="Cambria Math" panose="02040503050406030204" pitchFamily="18" charset="0"/>
                      </a:rPr>
                      <m:t>=[</m:t>
                    </m:r>
                    <m:sSub>
                      <m:sSubPr>
                        <m:ctrlPr>
                          <a:rPr lang="en-US" altLang="zh-CN" b="0" i="1" dirty="0" smtClean="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𝑥</m:t>
                        </m:r>
                      </m:e>
                      <m:sub>
                        <m:r>
                          <a:rPr lang="en-US" altLang="zh-CN" b="0" i="1" dirty="0" smtClean="0">
                            <a:solidFill>
                              <a:schemeClr val="tx1"/>
                            </a:solidFill>
                            <a:latin typeface="Cambria Math" panose="02040503050406030204" pitchFamily="18" charset="0"/>
                          </a:rPr>
                          <m:t>1</m:t>
                        </m:r>
                      </m:sub>
                    </m:sSub>
                    <m:r>
                      <a:rPr lang="en-US" altLang="zh-CN" b="0" i="1" dirty="0" smtClean="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𝑥</m:t>
                        </m:r>
                      </m:e>
                      <m:sub>
                        <m:r>
                          <a:rPr lang="en-US" altLang="zh-CN" b="0" i="1" dirty="0" smtClean="0">
                            <a:solidFill>
                              <a:schemeClr val="tx1"/>
                            </a:solidFill>
                            <a:latin typeface="Cambria Math" panose="02040503050406030204" pitchFamily="18" charset="0"/>
                          </a:rPr>
                          <m:t>2</m:t>
                        </m:r>
                      </m:sub>
                    </m:sSub>
                    <m:r>
                      <a:rPr lang="en-US" altLang="zh-CN" b="0" i="1" dirty="0" smtClean="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i="1" dirty="0">
                            <a:solidFill>
                              <a:schemeClr val="tx1"/>
                            </a:solidFill>
                            <a:latin typeface="Cambria Math" panose="02040503050406030204" pitchFamily="18" charset="0"/>
                          </a:rPr>
                          <m:t>𝑥</m:t>
                        </m:r>
                      </m:e>
                      <m:sub>
                        <m:r>
                          <a:rPr lang="en-US" altLang="zh-CN" i="1" dirty="0">
                            <a:solidFill>
                              <a:schemeClr val="tx1"/>
                            </a:solidFill>
                            <a:latin typeface="Cambria Math" panose="02040503050406030204" pitchFamily="18" charset="0"/>
                          </a:rPr>
                          <m:t>𝐿</m:t>
                        </m:r>
                      </m:sub>
                    </m:sSub>
                    <m:r>
                      <a:rPr lang="en-US" altLang="zh-CN" b="0" i="0" dirty="0" smtClean="0">
                        <a:solidFill>
                          <a:schemeClr val="tx1"/>
                        </a:solidFill>
                        <a:latin typeface="Cambria Math" panose="02040503050406030204" pitchFamily="18" charset="0"/>
                      </a:rPr>
                      <m:t>]</m:t>
                    </m:r>
                  </m:oMath>
                </a14:m>
                <a:r>
                  <a:rPr lang="en-US" altLang="zh-CN" dirty="0">
                    <a:solidFill>
                      <a:schemeClr val="tx1"/>
                    </a:solidFill>
                    <a:latin typeface="Cambria Math" panose="02040503050406030204" pitchFamily="18" charset="0"/>
                  </a:rPr>
                  <a:t>:</a:t>
                </a:r>
                <a:r>
                  <a:rPr lang="zh-CN" altLang="en-US" dirty="0">
                    <a:solidFill>
                      <a:schemeClr val="tx1"/>
                    </a:solidFill>
                    <a:latin typeface="Cambria Math" panose="02040503050406030204" pitchFamily="18" charset="0"/>
                  </a:rPr>
                  <a:t> </a:t>
                </a:r>
                <a:r>
                  <a:rPr lang="en-US" altLang="zh-CN" dirty="0">
                    <a:solidFill>
                      <a:schemeClr val="tx1"/>
                    </a:solidFill>
                    <a:cs typeface="Arial" panose="020B0604020202020204" pitchFamily="34" charset="0"/>
                  </a:rPr>
                  <a:t>input to the LLM</a:t>
                </a:r>
                <a:r>
                  <a:rPr lang="zh-CN" altLang="en-US" dirty="0">
                    <a:solidFill>
                      <a:schemeClr val="tx1"/>
                    </a:solidFill>
                    <a:cs typeface="Arial" panose="020B0604020202020204" pitchFamily="34" charset="0"/>
                  </a:rPr>
                  <a:t> </a:t>
                </a:r>
                <a14:m>
                  <m:oMath xmlns:m="http://schemas.openxmlformats.org/officeDocument/2006/math">
                    <m:r>
                      <a:rPr lang="en-US" altLang="zh-CN" i="1" dirty="0">
                        <a:solidFill>
                          <a:schemeClr val="tx1"/>
                        </a:solidFill>
                        <a:latin typeface="Cambria Math" panose="02040503050406030204" pitchFamily="18" charset="0"/>
                      </a:rPr>
                      <m:t>𝑓</m:t>
                    </m:r>
                    <m:r>
                      <a:rPr lang="en-US" altLang="zh-CN" i="0" dirty="0">
                        <a:solidFill>
                          <a:schemeClr val="tx1"/>
                        </a:solidFill>
                        <a:latin typeface="Cambria Math" panose="02040503050406030204" pitchFamily="18" charset="0"/>
                      </a:rPr>
                      <m:t>(∙)</m:t>
                    </m:r>
                  </m:oMath>
                </a14:m>
                <a:endParaRPr lang="en-HK" altLang="zh-CN" dirty="0">
                  <a:solidFill>
                    <a:schemeClr val="tx1"/>
                  </a:solidFill>
                  <a:latin typeface="Cambria Math" panose="02040503050406030204" pitchFamily="18" charset="0"/>
                </a:endParaRPr>
              </a:p>
              <a:p>
                <a:pPr lvl="2">
                  <a:buClr>
                    <a:srgbClr val="CC0000"/>
                  </a:buClr>
                  <a:buFont typeface="Wingdings" pitchFamily="2" charset="2"/>
                  <a:buChar char="Ø"/>
                </a:pPr>
                <a:r>
                  <a:rPr lang="zh-CN" altLang="en-US" dirty="0">
                    <a:solidFill>
                      <a:schemeClr val="tx1"/>
                    </a:solidFill>
                  </a:rPr>
                  <a:t> </a:t>
                </a:r>
                <a14:m>
                  <m:oMath xmlns:m="http://schemas.openxmlformats.org/officeDocument/2006/math">
                    <m:d>
                      <m:dPr>
                        <m:begChr m:val="‖"/>
                        <m:endChr m:val=""/>
                        <m:ctrlPr>
                          <a:rPr lang="en-US" altLang="zh-CN" i="1" dirty="0" smtClean="0">
                            <a:solidFill>
                              <a:schemeClr val="tx1"/>
                            </a:solidFill>
                            <a:latin typeface="Cambria Math" panose="02040503050406030204" pitchFamily="18" charset="0"/>
                          </a:rPr>
                        </m:ctrlPr>
                      </m:dPr>
                      <m:e>
                        <m:sSup>
                          <m:sSupPr>
                            <m:ctrlPr>
                              <a:rPr lang="en-US" altLang="zh-CN" i="1" dirty="0">
                                <a:solidFill>
                                  <a:schemeClr val="tx1"/>
                                </a:solidFill>
                                <a:latin typeface="Cambria Math" panose="02040503050406030204" pitchFamily="18" charset="0"/>
                              </a:rPr>
                            </m:ctrlPr>
                          </m:sSupPr>
                          <m:e>
                            <m:r>
                              <a:rPr lang="en-US" altLang="zh-CN" b="1" i="1" dirty="0">
                                <a:solidFill>
                                  <a:schemeClr val="tx1"/>
                                </a:solidFill>
                                <a:latin typeface="Cambria Math" panose="02040503050406030204" pitchFamily="18" charset="0"/>
                              </a:rPr>
                              <m:t>𝒙</m:t>
                            </m:r>
                          </m:e>
                          <m:sup>
                            <m:r>
                              <a:rPr lang="en-US" altLang="zh-CN" i="1" dirty="0">
                                <a:solidFill>
                                  <a:schemeClr val="tx1"/>
                                </a:solidFill>
                                <a:latin typeface="Cambria Math" panose="02040503050406030204" pitchFamily="18" charset="0"/>
                              </a:rPr>
                              <m:t>′</m:t>
                            </m:r>
                          </m:sup>
                        </m:sSup>
                      </m:e>
                    </m:d>
                    <m:r>
                      <a:rPr lang="en-US" altLang="zh-CN" b="0" i="1" dirty="0" smtClean="0">
                        <a:solidFill>
                          <a:schemeClr val="tx1"/>
                        </a:solidFill>
                        <a:latin typeface="Cambria Math" panose="02040503050406030204" pitchFamily="18" charset="0"/>
                      </a:rPr>
                      <m:t>−</m:t>
                    </m:r>
                    <m:sSub>
                      <m:sSubPr>
                        <m:ctrlPr>
                          <a:rPr lang="en-US" altLang="zh-CN" b="0" i="1" dirty="0" smtClean="0">
                            <a:solidFill>
                              <a:schemeClr val="tx1"/>
                            </a:solidFill>
                            <a:latin typeface="Cambria Math" panose="02040503050406030204" pitchFamily="18" charset="0"/>
                          </a:rPr>
                        </m:ctrlPr>
                      </m:sSubPr>
                      <m:e>
                        <m:d>
                          <m:dPr>
                            <m:begChr m:val=""/>
                            <m:endChr m:val="‖"/>
                            <m:ctrlPr>
                              <a:rPr lang="en-US" altLang="zh-CN" b="1" i="1" dirty="0" smtClean="0">
                                <a:solidFill>
                                  <a:schemeClr val="tx1"/>
                                </a:solidFill>
                                <a:latin typeface="Cambria Math" panose="02040503050406030204" pitchFamily="18" charset="0"/>
                              </a:rPr>
                            </m:ctrlPr>
                          </m:dPr>
                          <m:e>
                            <m:r>
                              <a:rPr lang="en-US" altLang="zh-CN" b="1" i="1" dirty="0">
                                <a:solidFill>
                                  <a:schemeClr val="tx1"/>
                                </a:solidFill>
                                <a:latin typeface="Cambria Math" panose="02040503050406030204" pitchFamily="18" charset="0"/>
                              </a:rPr>
                              <m:t>𝒙</m:t>
                            </m:r>
                          </m:e>
                        </m:d>
                      </m:e>
                      <m:sub>
                        <m:r>
                          <a:rPr lang="en-US" altLang="zh-CN" b="0" i="1" dirty="0" smtClean="0">
                            <a:solidFill>
                              <a:schemeClr val="tx1"/>
                            </a:solidFill>
                            <a:latin typeface="Cambria Math" panose="02040503050406030204" pitchFamily="18" charset="0"/>
                          </a:rPr>
                          <m:t>0</m:t>
                        </m:r>
                      </m:sub>
                    </m:sSub>
                  </m:oMath>
                </a14:m>
                <a:r>
                  <a:rPr lang="en-US" altLang="zh-CN" b="0" dirty="0">
                    <a:solidFill>
                      <a:schemeClr val="tx1"/>
                    </a:solidFill>
                    <a:latin typeface="Cambria Math" panose="02040503050406030204" pitchFamily="18" charset="0"/>
                    <a:ea typeface="Cambria Math" panose="02040503050406030204" pitchFamily="18" charset="0"/>
                  </a:rPr>
                  <a:t>:</a:t>
                </a:r>
                <a:r>
                  <a:rPr lang="zh-CN" altLang="en-US" b="0" dirty="0">
                    <a:solidFill>
                      <a:schemeClr val="tx1"/>
                    </a:solidFill>
                    <a:latin typeface="Cambria Math" panose="02040503050406030204" pitchFamily="18" charset="0"/>
                    <a:ea typeface="Cambria Math" panose="02040503050406030204" pitchFamily="18" charset="0"/>
                  </a:rPr>
                  <a:t> </a:t>
                </a:r>
                <a:r>
                  <a:rPr lang="en-US" altLang="zh-CN" b="0" dirty="0">
                    <a:solidFill>
                      <a:schemeClr val="tx1"/>
                    </a:solidFill>
                    <a:ea typeface="Cambria Math" panose="02040503050406030204" pitchFamily="18" charset="0"/>
                    <a:cs typeface="Arial" panose="020B0604020202020204" pitchFamily="34" charset="0"/>
                  </a:rPr>
                  <a:t>Hamming</a:t>
                </a:r>
                <a:r>
                  <a:rPr lang="zh-CN" altLang="en-US" b="0" dirty="0">
                    <a:solidFill>
                      <a:schemeClr val="tx1"/>
                    </a:solidFill>
                    <a:ea typeface="Cambria Math" panose="02040503050406030204" pitchFamily="18" charset="0"/>
                    <a:cs typeface="Arial" panose="020B0604020202020204" pitchFamily="34" charset="0"/>
                  </a:rPr>
                  <a:t> </a:t>
                </a:r>
                <a:r>
                  <a:rPr lang="en-US" altLang="zh-CN" b="0" dirty="0">
                    <a:solidFill>
                      <a:schemeClr val="tx1"/>
                    </a:solidFill>
                    <a:ea typeface="Cambria Math" panose="02040503050406030204" pitchFamily="18" charset="0"/>
                    <a:cs typeface="Arial" panose="020B0604020202020204" pitchFamily="34" charset="0"/>
                  </a:rPr>
                  <a:t>Distance</a:t>
                </a:r>
                <a:endParaRPr lang="en-HK" altLang="zh-CN" b="0" dirty="0">
                  <a:solidFill>
                    <a:schemeClr val="tx1"/>
                  </a:solidFill>
                  <a:ea typeface="Cambria Math" panose="02040503050406030204" pitchFamily="18" charset="0"/>
                  <a:cs typeface="Arial" panose="020B0604020202020204" pitchFamily="34" charset="0"/>
                </a:endParaRPr>
              </a:p>
              <a:p>
                <a:pPr lvl="2">
                  <a:buClr>
                    <a:srgbClr val="CC0000"/>
                  </a:buClr>
                  <a:buFont typeface="Wingdings" pitchFamily="2" charset="2"/>
                  <a:buChar char="Ø"/>
                </a:pPr>
                <a:r>
                  <a:rPr lang="zh-CN" altLang="en-US" b="0" dirty="0">
                    <a:solidFill>
                      <a:schemeClr val="tx1"/>
                    </a:solidFill>
                    <a:ea typeface="Cambria Math" panose="02040503050406030204" pitchFamily="18" charset="0"/>
                  </a:rPr>
                  <a:t> </a:t>
                </a:r>
                <a14:m>
                  <m:oMath xmlns:m="http://schemas.openxmlformats.org/officeDocument/2006/math">
                    <m:r>
                      <a:rPr lang="en-US" altLang="zh-CN" b="0" i="1" dirty="0" smtClean="0">
                        <a:solidFill>
                          <a:schemeClr val="tx1"/>
                        </a:solidFill>
                        <a:latin typeface="Cambria Math" panose="02040503050406030204" pitchFamily="18" charset="0"/>
                        <a:ea typeface="Cambria Math" panose="02040503050406030204" pitchFamily="18" charset="0"/>
                      </a:rPr>
                      <m:t>𝕀</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ea typeface="Cambria Math" panose="02040503050406030204" pitchFamily="18" charset="0"/>
                      </a:rPr>
                      <m:t>∙</m:t>
                    </m:r>
                    <m:r>
                      <a:rPr lang="en-US" altLang="zh-CN" i="1" dirty="0">
                        <a:solidFill>
                          <a:schemeClr val="tx1"/>
                        </a:solidFill>
                        <a:latin typeface="Cambria Math" panose="02040503050406030204" pitchFamily="18" charset="0"/>
                      </a:rPr>
                      <m:t>)</m:t>
                    </m:r>
                  </m:oMath>
                </a14:m>
                <a:r>
                  <a:rPr lang="en-US" altLang="zh-CN" dirty="0">
                    <a:solidFill>
                      <a:schemeClr val="tx1"/>
                    </a:solidFill>
                    <a:latin typeface="Cambria Math" panose="02040503050406030204" pitchFamily="18" charset="0"/>
                    <a:ea typeface="Cambria Math" panose="02040503050406030204" pitchFamily="18" charset="0"/>
                  </a:rPr>
                  <a:t>:</a:t>
                </a:r>
                <a:r>
                  <a:rPr lang="zh-CN" altLang="en-US" dirty="0">
                    <a:solidFill>
                      <a:schemeClr val="tx1"/>
                    </a:solidFill>
                    <a:latin typeface="Cambria Math" panose="02040503050406030204" pitchFamily="18" charset="0"/>
                    <a:ea typeface="Cambria Math" panose="02040503050406030204" pitchFamily="18" charset="0"/>
                  </a:rPr>
                  <a:t> </a:t>
                </a:r>
                <a:r>
                  <a:rPr lang="en-US" altLang="zh-CN" dirty="0">
                    <a:solidFill>
                      <a:schemeClr val="tx1"/>
                    </a:solidFill>
                    <a:ea typeface="Cambria Math" panose="02040503050406030204" pitchFamily="18" charset="0"/>
                    <a:cs typeface="Arial" panose="020B0604020202020204" pitchFamily="34" charset="0"/>
                  </a:rPr>
                  <a:t>Indicator Function</a:t>
                </a:r>
                <a:endParaRPr lang="en-HK" altLang="zh-CN" dirty="0">
                  <a:solidFill>
                    <a:schemeClr val="tx1"/>
                  </a:solidFill>
                  <a:ea typeface="Cambria Math" panose="02040503050406030204" pitchFamily="18" charset="0"/>
                  <a:cs typeface="Arial" panose="020B0604020202020204" pitchFamily="34" charset="0"/>
                </a:endParaRPr>
              </a:p>
              <a:p>
                <a:pPr lvl="2">
                  <a:buClr>
                    <a:srgbClr val="CC0000"/>
                  </a:buClr>
                  <a:buFont typeface="Wingdings" pitchFamily="2" charset="2"/>
                  <a:buChar char="Ø"/>
                </a:pPr>
                <a:r>
                  <a:rPr lang="zh-CN" altLang="en-US" dirty="0">
                    <a:solidFill>
                      <a:schemeClr val="tx1"/>
                    </a:solidFill>
                    <a:ea typeface="Cambria Math" panose="02040503050406030204" pitchFamily="18" charset="0"/>
                  </a:rPr>
                  <a:t> </a:t>
                </a:r>
                <a14:m>
                  <m:oMath xmlns:m="http://schemas.openxmlformats.org/officeDocument/2006/math">
                    <m:r>
                      <a:rPr lang="en-US" altLang="zh-CN" i="1" dirty="0" smtClean="0">
                        <a:solidFill>
                          <a:schemeClr val="tx1"/>
                        </a:solidFill>
                        <a:latin typeface="Cambria Math" panose="02040503050406030204" pitchFamily="18" charset="0"/>
                        <a:ea typeface="Cambria Math" panose="02040503050406030204" pitchFamily="18" charset="0"/>
                      </a:rPr>
                      <m:t>𝑑</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perturbation scale;</a:t>
                </a:r>
                <a:r>
                  <a:rPr lang="zh-CN" altLang="en-US" dirty="0">
                    <a:solidFill>
                      <a:schemeClr val="tx1"/>
                    </a:solidFill>
                  </a:rPr>
                  <a:t> </a:t>
                </a:r>
                <a14:m>
                  <m:oMath xmlns:m="http://schemas.openxmlformats.org/officeDocument/2006/math">
                    <m:r>
                      <a:rPr lang="en-US" altLang="zh-CN" sz="1400" i="1" dirty="0">
                        <a:latin typeface="Cambria Math" panose="02040503050406030204" pitchFamily="18" charset="0"/>
                        <a:ea typeface="Cambria Math" panose="02040503050406030204" pitchFamily="18" charset="0"/>
                      </a:rPr>
                      <m:t>𝑑𝐿</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neighborhood</a:t>
                </a:r>
                <a:r>
                  <a:rPr lang="zh-CN" altLang="en-US" dirty="0">
                    <a:solidFill>
                      <a:schemeClr val="tx1"/>
                    </a:solidFill>
                  </a:rPr>
                  <a:t> </a:t>
                </a:r>
                <a14:m>
                  <m:oMath xmlns:m="http://schemas.openxmlformats.org/officeDocument/2006/math">
                    <m:r>
                      <a:rPr lang="en-US" altLang="zh-CN" sz="1400" i="1" dirty="0" smtClean="0">
                        <a:latin typeface="Cambria Math" panose="02040503050406030204" pitchFamily="18" charset="0"/>
                        <a:ea typeface="Cambria Math" panose="02040503050406030204" pitchFamily="18" charset="0"/>
                      </a:rPr>
                      <m:t>𝑅</m:t>
                    </m:r>
                  </m:oMath>
                </a14:m>
                <a:r>
                  <a:rPr lang="en-US" altLang="zh-CN" dirty="0">
                    <a:solidFill>
                      <a:schemeClr val="tx1"/>
                    </a:solidFill>
                  </a:rPr>
                  <a:t> (certified range)</a:t>
                </a:r>
              </a:p>
              <a:p>
                <a:pPr lvl="1">
                  <a:lnSpc>
                    <a:spcPct val="120000"/>
                  </a:lnSpc>
                  <a:buClr>
                    <a:srgbClr val="CC0000"/>
                  </a:buClr>
                </a:pPr>
                <a:r>
                  <a:rPr lang="en-US" altLang="en-US" b="1" dirty="0">
                    <a:solidFill>
                      <a:srgbClr val="FF0000"/>
                    </a:solidFill>
                  </a:rPr>
                  <a:t>Problem</a:t>
                </a:r>
                <a:r>
                  <a:rPr lang="en-US" altLang="zh-CN" dirty="0"/>
                  <a:t>:</a:t>
                </a:r>
                <a:r>
                  <a:rPr lang="zh-CN" altLang="en-US" dirty="0"/>
                  <a:t> </a:t>
                </a:r>
                <a:r>
                  <a:rPr lang="en-US" altLang="zh-CN" sz="1500" b="1" dirty="0"/>
                  <a:t>(1)</a:t>
                </a:r>
                <a:r>
                  <a:rPr lang="zh-CN" altLang="en-US" sz="1500" dirty="0"/>
                  <a:t> </a:t>
                </a:r>
                <a:r>
                  <a:rPr lang="en-US" altLang="zh-CN" sz="1500" dirty="0"/>
                  <a:t>Same</a:t>
                </a:r>
                <a:r>
                  <a:rPr lang="zh-CN" altLang="en-US" sz="1500" dirty="0"/>
                  <a:t> </a:t>
                </a:r>
                <a:r>
                  <a:rPr lang="en-US" altLang="zh-CN" sz="1500" dirty="0"/>
                  <a:t>length sequence</a:t>
                </a:r>
                <a:r>
                  <a:rPr lang="zh-CN" altLang="en-US" sz="1500" dirty="0"/>
                  <a:t> </a:t>
                </a:r>
                <a:r>
                  <a:rPr lang="en-US" altLang="zh-CN" sz="1500" b="1" dirty="0"/>
                  <a:t>(2)</a:t>
                </a:r>
                <a:r>
                  <a:rPr lang="zh-CN" altLang="en-US" sz="1500" dirty="0"/>
                  <a:t> </a:t>
                </a:r>
                <a:r>
                  <a:rPr lang="en-US" altLang="zh-CN" sz="1500" dirty="0"/>
                  <a:t>Never consider semantics change</a:t>
                </a:r>
                <a:br>
                  <a:rPr lang="en-US" altLang="en-US" dirty="0"/>
                </a:br>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659075" y="1199016"/>
                <a:ext cx="8305413" cy="3582533"/>
              </a:xfrm>
              <a:blipFill>
                <a:blip r:embed="rId4"/>
                <a:stretch>
                  <a:fillRect t="-353"/>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3" name="TextBox 2">
            <a:extLst>
              <a:ext uri="{FF2B5EF4-FFF2-40B4-BE49-F238E27FC236}">
                <a16:creationId xmlns:a16="http://schemas.microsoft.com/office/drawing/2014/main" id="{EF38E773-EF0C-1E1E-7754-193D6E954059}"/>
              </a:ext>
            </a:extLst>
          </p:cNvPr>
          <p:cNvSpPr txBox="1"/>
          <p:nvPr/>
        </p:nvSpPr>
        <p:spPr>
          <a:xfrm>
            <a:off x="971600" y="4820122"/>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Zhang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Certified Robustness for Large Language Models with Self-Denoising</a:t>
            </a:r>
            <a:r>
              <a:rPr lang="en-US" altLang="zh-CN" sz="1200" dirty="0">
                <a:latin typeface="+mn-lt"/>
              </a:rPr>
              <a:t>, In arXiv’23.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241CB3-0AD4-9158-552B-B70624AB5453}"/>
                  </a:ext>
                </a:extLst>
              </p:cNvPr>
              <p:cNvSpPr txBox="1"/>
              <p:nvPr/>
            </p:nvSpPr>
            <p:spPr>
              <a:xfrm>
                <a:off x="3108325" y="2063253"/>
                <a:ext cx="2923749" cy="938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𝑓</m:t>
                      </m:r>
                      <m:d>
                        <m:dPr>
                          <m:ctrlPr>
                            <a:rPr lang="en-US" altLang="zh-CN" sz="1600" i="1" dirty="0" smtClean="0">
                              <a:latin typeface="Cambria Math" panose="02040503050406030204" pitchFamily="18" charset="0"/>
                            </a:rPr>
                          </m:ctrlPr>
                        </m:dPr>
                        <m:e>
                          <m:sSup>
                            <m:sSupPr>
                              <m:ctrlPr>
                                <a:rPr lang="en-US" altLang="zh-CN" sz="1600" i="1" dirty="0" smtClean="0">
                                  <a:latin typeface="Cambria Math" panose="02040503050406030204" pitchFamily="18" charset="0"/>
                                </a:rPr>
                              </m:ctrlPr>
                            </m:sSupPr>
                            <m:e>
                              <m:r>
                                <a:rPr lang="en-US" altLang="zh-CN" sz="1600" b="1" i="1" dirty="0">
                                  <a:latin typeface="Cambria Math" panose="02040503050406030204" pitchFamily="18" charset="0"/>
                                </a:rPr>
                                <m:t>𝒙</m:t>
                              </m:r>
                            </m:e>
                            <m:sup>
                              <m:r>
                                <a:rPr lang="en-US" altLang="zh-CN" sz="1600" b="0" i="1" dirty="0" smtClean="0">
                                  <a:latin typeface="Cambria Math" panose="02040503050406030204" pitchFamily="18" charset="0"/>
                                </a:rPr>
                                <m:t>′</m:t>
                              </m:r>
                            </m:sup>
                          </m:sSup>
                        </m:e>
                      </m:d>
                      <m:r>
                        <a:rPr lang="en-US" altLang="zh-CN" sz="1600" b="0" i="1" dirty="0" smtClean="0">
                          <a:latin typeface="Cambria Math" panose="02040503050406030204" pitchFamily="18" charset="0"/>
                        </a:rPr>
                        <m:t>=</m:t>
                      </m:r>
                      <m:r>
                        <a:rPr lang="en-US" altLang="zh-CN" sz="1600" i="1" dirty="0">
                          <a:latin typeface="Cambria Math" panose="02040503050406030204" pitchFamily="18" charset="0"/>
                        </a:rPr>
                        <m:t>𝑓</m:t>
                      </m:r>
                      <m:d>
                        <m:dPr>
                          <m:ctrlPr>
                            <a:rPr lang="en-US" altLang="zh-CN" sz="1600" i="1" dirty="0">
                              <a:latin typeface="Cambria Math" panose="02040503050406030204" pitchFamily="18" charset="0"/>
                            </a:rPr>
                          </m:ctrlPr>
                        </m:dPr>
                        <m:e>
                          <m:r>
                            <a:rPr lang="en-US" altLang="zh-CN" sz="1600" b="1" i="1" dirty="0" smtClean="0">
                              <a:latin typeface="Cambria Math" panose="02040503050406030204" pitchFamily="18" charset="0"/>
                            </a:rPr>
                            <m:t>𝒙</m:t>
                          </m:r>
                        </m:e>
                      </m:d>
                      <m:r>
                        <a:rPr lang="en-US" altLang="zh-CN" sz="1600" b="0" i="1" dirty="0" smtClean="0">
                          <a:latin typeface="Cambria Math" panose="02040503050406030204" pitchFamily="18" charset="0"/>
                        </a:rPr>
                        <m:t>=</m:t>
                      </m:r>
                      <m:r>
                        <a:rPr lang="en-US" altLang="zh-CN" sz="1600" i="1" dirty="0">
                          <a:latin typeface="Cambria Math" panose="02040503050406030204" pitchFamily="18" charset="0"/>
                        </a:rPr>
                        <m:t>𝑦</m:t>
                      </m:r>
                      <m:r>
                        <a:rPr lang="en-US" altLang="zh-CN" sz="1600" b="0" i="1" dirty="0" smtClean="0">
                          <a:latin typeface="Cambria Math" panose="02040503050406030204" pitchFamily="18" charset="0"/>
                        </a:rPr>
                        <m:t>,</m:t>
                      </m:r>
                    </m:oMath>
                  </m:oMathPara>
                </a14:m>
                <a:endParaRPr lang="en-HK" altLang="zh-CN" sz="1600" i="1" dirty="0"/>
              </a:p>
              <a:p>
                <a:pPr/>
                <a14:m>
                  <m:oMathPara xmlns:m="http://schemas.openxmlformats.org/officeDocument/2006/math">
                    <m:oMathParaPr>
                      <m:jc m:val="centerGroup"/>
                    </m:oMathParaPr>
                    <m:oMath xmlns:m="http://schemas.openxmlformats.org/officeDocument/2006/math">
                      <m:d>
                        <m:dPr>
                          <m:begChr m:val="‖"/>
                          <m:endChr m:val=""/>
                          <m:ctrlPr>
                            <a:rPr lang="en-US" altLang="zh-CN" sz="1600" i="1" dirty="0" smtClean="0">
                              <a:latin typeface="Cambria Math" panose="02040503050406030204" pitchFamily="18" charset="0"/>
                            </a:rPr>
                          </m:ctrlPr>
                        </m:dPr>
                        <m:e>
                          <m:sSup>
                            <m:sSupPr>
                              <m:ctrlPr>
                                <a:rPr lang="en-US" altLang="zh-CN" sz="1600" i="1" dirty="0">
                                  <a:latin typeface="Cambria Math" panose="02040503050406030204" pitchFamily="18" charset="0"/>
                                </a:rPr>
                              </m:ctrlPr>
                            </m:sSupPr>
                            <m:e>
                              <m:r>
                                <a:rPr lang="en-US" altLang="zh-CN" sz="1600" b="1" i="1" dirty="0">
                                  <a:latin typeface="Cambria Math" panose="02040503050406030204" pitchFamily="18" charset="0"/>
                                </a:rPr>
                                <m:t>𝒙</m:t>
                              </m:r>
                            </m:e>
                            <m:sup>
                              <m:r>
                                <a:rPr lang="en-US" altLang="zh-CN" sz="1600" i="1" dirty="0">
                                  <a:latin typeface="Cambria Math" panose="02040503050406030204" pitchFamily="18" charset="0"/>
                                </a:rPr>
                                <m:t>′</m:t>
                              </m:r>
                            </m:sup>
                          </m:sSup>
                        </m:e>
                      </m:d>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d>
                            <m:dPr>
                              <m:begChr m:val=""/>
                              <m:endChr m:val="‖"/>
                              <m:ctrlPr>
                                <a:rPr lang="en-US" altLang="zh-CN" sz="1600" b="1" i="1" dirty="0" smtClean="0">
                                  <a:latin typeface="Cambria Math" panose="02040503050406030204" pitchFamily="18" charset="0"/>
                                </a:rPr>
                              </m:ctrlPr>
                            </m:dPr>
                            <m:e>
                              <m:r>
                                <a:rPr lang="en-US" altLang="zh-CN" sz="1600" b="1" i="1" dirty="0">
                                  <a:latin typeface="Cambria Math" panose="02040503050406030204" pitchFamily="18" charset="0"/>
                                </a:rPr>
                                <m:t>𝒙</m:t>
                              </m:r>
                            </m:e>
                          </m:d>
                        </m:e>
                        <m:sub>
                          <m:r>
                            <a:rPr lang="en-US" altLang="zh-CN" sz="1600" b="0" i="1" dirty="0" smtClean="0">
                              <a:latin typeface="Cambria Math" panose="02040503050406030204" pitchFamily="18" charset="0"/>
                            </a:rPr>
                            <m:t>0</m:t>
                          </m:r>
                        </m:sub>
                      </m:sSub>
                      <m:r>
                        <a:rPr lang="en-US" altLang="zh-CN" sz="1600" b="0" i="1" dirty="0" smtClean="0">
                          <a:latin typeface="Cambria Math" panose="02040503050406030204" pitchFamily="18" charset="0"/>
                        </a:rPr>
                        <m:t>=</m:t>
                      </m:r>
                      <m:nary>
                        <m:naryPr>
                          <m:chr m:val="∑"/>
                          <m:ctrlPr>
                            <a:rPr lang="en-US" altLang="zh-CN" sz="1600" b="0" i="1" dirty="0" smtClean="0">
                              <a:latin typeface="Cambria Math" panose="02040503050406030204" pitchFamily="18" charset="0"/>
                            </a:rPr>
                          </m:ctrlPr>
                        </m:naryPr>
                        <m:sub>
                          <m:r>
                            <m:rPr>
                              <m:brk m:alnAt="23"/>
                            </m:rPr>
                            <a:rPr lang="en-US" altLang="zh-CN" sz="1600" i="1" dirty="0">
                              <a:latin typeface="Cambria Math" panose="02040503050406030204" pitchFamily="18" charset="0"/>
                            </a:rPr>
                            <m:t>𝑖</m:t>
                          </m:r>
                          <m:r>
                            <a:rPr lang="en-US" altLang="zh-CN" sz="1600" b="0" i="1" dirty="0" smtClean="0">
                              <a:latin typeface="Cambria Math" panose="02040503050406030204" pitchFamily="18" charset="0"/>
                            </a:rPr>
                            <m:t>=1</m:t>
                          </m:r>
                        </m:sub>
                        <m:sup>
                          <m:r>
                            <a:rPr lang="en-US" altLang="zh-CN" sz="1600" i="1" dirty="0">
                              <a:latin typeface="Cambria Math" panose="02040503050406030204" pitchFamily="18" charset="0"/>
                            </a:rPr>
                            <m:t>𝐿</m:t>
                          </m:r>
                        </m:sup>
                        <m:e>
                          <m:r>
                            <a:rPr lang="en-US" altLang="zh-CN" sz="1600" b="0" i="1" dirty="0" smtClean="0">
                              <a:latin typeface="Cambria Math" panose="02040503050406030204" pitchFamily="18" charset="0"/>
                              <a:ea typeface="Cambria Math" panose="02040503050406030204" pitchFamily="18" charset="0"/>
                            </a:rPr>
                            <m:t>𝕀</m:t>
                          </m:r>
                          <m:r>
                            <a:rPr lang="en-US" altLang="zh-CN" sz="1600" b="0" i="1" dirty="0" smtClean="0">
                              <a:latin typeface="Cambria Math" panose="02040503050406030204" pitchFamily="18" charset="0"/>
                              <a:ea typeface="Cambria Math" panose="02040503050406030204" pitchFamily="18" charset="0"/>
                            </a:rPr>
                            <m:t>(</m:t>
                          </m:r>
                          <m:sSubSup>
                            <m:sSubSupPr>
                              <m:ctrlPr>
                                <a:rPr lang="en-US" altLang="zh-CN" sz="1600" b="0" i="1" dirty="0" smtClean="0">
                                  <a:latin typeface="Cambria Math" panose="02040503050406030204" pitchFamily="18" charset="0"/>
                                  <a:ea typeface="Cambria Math" panose="02040503050406030204" pitchFamily="18" charset="0"/>
                                </a:rPr>
                              </m:ctrlPr>
                            </m:sSubSupPr>
                            <m:e>
                              <m:r>
                                <a:rPr lang="en-US" altLang="zh-CN" sz="1600" b="1" i="1" dirty="0">
                                  <a:latin typeface="Cambria Math" panose="02040503050406030204" pitchFamily="18" charset="0"/>
                                  <a:ea typeface="Cambria Math" panose="02040503050406030204" pitchFamily="18" charset="0"/>
                                </a:rPr>
                                <m:t>𝒙</m:t>
                              </m:r>
                            </m:e>
                            <m:sub>
                              <m:r>
                                <a:rPr lang="en-US" altLang="zh-CN" sz="1600" i="1" dirty="0">
                                  <a:latin typeface="Cambria Math" panose="02040503050406030204" pitchFamily="18" charset="0"/>
                                  <a:ea typeface="Cambria Math" panose="02040503050406030204" pitchFamily="18" charset="0"/>
                                </a:rPr>
                                <m:t>𝑖</m:t>
                              </m:r>
                            </m:sub>
                            <m:sup>
                              <m:r>
                                <a:rPr lang="en-US" altLang="zh-CN" sz="1600" b="0" i="1" dirty="0" smtClean="0">
                                  <a:latin typeface="Cambria Math" panose="02040503050406030204" pitchFamily="18" charset="0"/>
                                  <a:ea typeface="Cambria Math" panose="02040503050406030204" pitchFamily="18" charset="0"/>
                                </a:rPr>
                                <m:t>′</m:t>
                              </m:r>
                            </m:sup>
                          </m:sSubSup>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b="0" i="1" dirty="0" smtClean="0">
                                  <a:latin typeface="Cambria Math" panose="02040503050406030204" pitchFamily="18" charset="0"/>
                                  <a:ea typeface="Cambria Math" panose="02040503050406030204" pitchFamily="18" charset="0"/>
                                </a:rPr>
                              </m:ctrlPr>
                            </m:sSubPr>
                            <m:e>
                              <m:r>
                                <a:rPr lang="en-US" altLang="zh-CN" sz="1600" b="1" i="1" dirty="0">
                                  <a:latin typeface="Cambria Math" panose="02040503050406030204" pitchFamily="18" charset="0"/>
                                  <a:ea typeface="Cambria Math" panose="02040503050406030204" pitchFamily="18" charset="0"/>
                                </a:rPr>
                                <m:t>𝒙</m:t>
                              </m:r>
                            </m:e>
                            <m:sub>
                              <m:r>
                                <a:rPr lang="en-US" altLang="zh-CN" sz="1600" i="1" dirty="0">
                                  <a:latin typeface="Cambria Math" panose="02040503050406030204" pitchFamily="18" charset="0"/>
                                  <a:ea typeface="Cambria Math" panose="02040503050406030204" pitchFamily="18" charset="0"/>
                                </a:rPr>
                                <m:t>𝑖</m:t>
                              </m:r>
                            </m:sub>
                          </m:sSub>
                          <m:r>
                            <a:rPr lang="en-US" altLang="zh-CN" sz="1600" b="0" i="1" dirty="0" smtClean="0">
                              <a:latin typeface="Cambria Math" panose="02040503050406030204" pitchFamily="18" charset="0"/>
                              <a:ea typeface="Cambria Math" panose="02040503050406030204" pitchFamily="18" charset="0"/>
                            </a:rPr>
                            <m:t>)</m:t>
                          </m:r>
                        </m:e>
                      </m:nary>
                      <m:r>
                        <a:rPr lang="en-US" altLang="zh-CN" sz="1600" b="0" i="1" dirty="0" smtClean="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𝑑𝐿</m:t>
                      </m:r>
                      <m:r>
                        <a:rPr lang="en-US" altLang="zh-CN" sz="1600" b="0" i="1" dirty="0" smtClean="0">
                          <a:latin typeface="Cambria Math" panose="02040503050406030204" pitchFamily="18" charset="0"/>
                          <a:ea typeface="Cambria Math" panose="02040503050406030204" pitchFamily="18" charset="0"/>
                        </a:rPr>
                        <m:t>.</m:t>
                      </m:r>
                    </m:oMath>
                  </m:oMathPara>
                </a14:m>
                <a:endParaRPr lang="en-HK" altLang="zh-CN" sz="1600" i="1" dirty="0"/>
              </a:p>
            </p:txBody>
          </p:sp>
        </mc:Choice>
        <mc:Fallback xmlns="">
          <p:sp>
            <p:nvSpPr>
              <p:cNvPr id="4" name="TextBox 3">
                <a:extLst>
                  <a:ext uri="{FF2B5EF4-FFF2-40B4-BE49-F238E27FC236}">
                    <a16:creationId xmlns:a16="http://schemas.microsoft.com/office/drawing/2014/main" id="{67241CB3-0AD4-9158-552B-B70624AB5453}"/>
                  </a:ext>
                </a:extLst>
              </p:cNvPr>
              <p:cNvSpPr txBox="1">
                <a:spLocks noRot="1" noChangeAspect="1" noMove="1" noResize="1" noEditPoints="1" noAdjustHandles="1" noChangeArrowheads="1" noChangeShapeType="1" noTextEdit="1"/>
              </p:cNvSpPr>
              <p:nvPr/>
            </p:nvSpPr>
            <p:spPr>
              <a:xfrm>
                <a:off x="3108325" y="2063253"/>
                <a:ext cx="2923749" cy="938527"/>
              </a:xfrm>
              <a:prstGeom prst="rect">
                <a:avLst/>
              </a:prstGeom>
              <a:blipFill>
                <a:blip r:embed="rId5"/>
                <a:stretch>
                  <a:fillRect l="-15086" t="-58667" b="-132000"/>
                </a:stretch>
              </a:blipFill>
            </p:spPr>
            <p:txBody>
              <a:bodyPr/>
              <a:lstStyle/>
              <a:p>
                <a:r>
                  <a:rPr lang="en-US">
                    <a:noFill/>
                  </a:rPr>
                  <a:t> </a:t>
                </a:r>
              </a:p>
            </p:txBody>
          </p:sp>
        </mc:Fallback>
      </mc:AlternateContent>
    </p:spTree>
    <p:extLst>
      <p:ext uri="{BB962C8B-B14F-4D97-AF65-F5344CB8AC3E}">
        <p14:creationId xmlns:p14="http://schemas.microsoft.com/office/powerpoint/2010/main" val="3236216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67544" y="4083918"/>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p:txBody>
              <a:bodyPr/>
              <a:lstStyle/>
              <a:p>
                <a:r>
                  <a:rPr lang="en-US" altLang="en-US" sz="2800" b="1" dirty="0">
                    <a:latin typeface="+mn-lt"/>
                  </a:rPr>
                  <a:t>Part </a:t>
                </a:r>
                <a:r>
                  <a:rPr lang="en-US" altLang="zh-CN" sz="2800" b="1" dirty="0">
                    <a:latin typeface="+mn-lt"/>
                  </a:rPr>
                  <a:t>5</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Robustness</a:t>
                </a:r>
                <a:r>
                  <a:rPr lang="zh-CN" altLang="en-US" sz="2800" dirty="0"/>
                  <a:t> </a:t>
                </a:r>
                <a:r>
                  <a:rPr lang="en-US" altLang="zh-CN" sz="2800" dirty="0"/>
                  <a:t>Evaluation</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40618" y="1293603"/>
                <a:ext cx="8335838" cy="2667000"/>
              </a:xfrm>
            </p:spPr>
            <p:txBody>
              <a:bodyPr/>
              <a:lstStyle/>
              <a:p>
                <a:pPr lvl="1">
                  <a:lnSpc>
                    <a:spcPct val="120000"/>
                  </a:lnSpc>
                  <a:buClr>
                    <a:srgbClr val="CC0000"/>
                  </a:buClr>
                </a:pPr>
                <a:r>
                  <a:rPr lang="en-US" altLang="en-US" b="1" dirty="0">
                    <a:solidFill>
                      <a:srgbClr val="FF0000"/>
                    </a:solidFill>
                  </a:rPr>
                  <a:t>Rate of Degradation (</a:t>
                </a:r>
                <a:r>
                  <a:rPr lang="en-US" altLang="en-US" b="1" dirty="0" err="1">
                    <a:solidFill>
                      <a:srgbClr val="FF0000"/>
                    </a:solidFill>
                  </a:rPr>
                  <a:t>RoD</a:t>
                </a:r>
                <a:r>
                  <a:rPr lang="en-US" altLang="en-US" b="1" dirty="0">
                    <a:solidFill>
                      <a:srgbClr val="FF0000"/>
                    </a:solidFill>
                  </a:rPr>
                  <a:t>)</a:t>
                </a:r>
                <a:r>
                  <a:rPr lang="zh-CN" altLang="en-US" b="1" dirty="0">
                    <a:solidFill>
                      <a:srgbClr val="FF0000"/>
                    </a:solidFill>
                  </a:rPr>
                  <a:t> </a:t>
                </a:r>
                <a:r>
                  <a:rPr lang="en-US" altLang="zh-CN" baseline="30000" dirty="0"/>
                  <a:t>[1,</a:t>
                </a:r>
                <a:r>
                  <a:rPr lang="zh-CN" altLang="en-US" baseline="30000" dirty="0"/>
                  <a:t> </a:t>
                </a:r>
                <a:r>
                  <a:rPr lang="en-US" altLang="zh-CN" baseline="30000" dirty="0"/>
                  <a:t>2]</a:t>
                </a:r>
                <a:r>
                  <a:rPr lang="zh-CN" altLang="en-US" baseline="30000" dirty="0"/>
                  <a:t> </a:t>
                </a:r>
                <a:r>
                  <a:rPr lang="en-US" altLang="zh-CN" b="1" dirty="0">
                    <a:solidFill>
                      <a:srgbClr val="FF0000"/>
                    </a:solidFill>
                  </a:rPr>
                  <a:t>/</a:t>
                </a:r>
                <a:r>
                  <a:rPr lang="zh-CN" altLang="en-US" b="1" dirty="0">
                    <a:solidFill>
                      <a:srgbClr val="FF0000"/>
                    </a:solidFill>
                  </a:rPr>
                  <a:t> </a:t>
                </a:r>
                <a:r>
                  <a:rPr lang="en-HK" altLang="zh-CN" b="1" dirty="0" err="1">
                    <a:solidFill>
                      <a:srgbClr val="FF0000"/>
                    </a:solidFill>
                  </a:rPr>
                  <a:t>MultiModal</a:t>
                </a:r>
                <a:r>
                  <a:rPr lang="en-HK" altLang="zh-CN" b="1" dirty="0">
                    <a:solidFill>
                      <a:srgbClr val="FF0000"/>
                    </a:solidFill>
                  </a:rPr>
                  <a:t> Impact score (MMI)</a:t>
                </a:r>
                <a:r>
                  <a:rPr lang="zh-CN" altLang="en-US" b="1" dirty="0">
                    <a:solidFill>
                      <a:srgbClr val="FF0000"/>
                    </a:solidFill>
                  </a:rPr>
                  <a:t> </a:t>
                </a:r>
                <a:r>
                  <a:rPr lang="en-US" altLang="zh-CN" baseline="30000" dirty="0"/>
                  <a:t>[3]</a:t>
                </a:r>
                <a:r>
                  <a:rPr lang="en-US" altLang="zh-CN" dirty="0"/>
                  <a:t>:</a:t>
                </a:r>
                <a:r>
                  <a:rPr lang="zh-CN" altLang="en-US" dirty="0"/>
                  <a:t> </a:t>
                </a:r>
                <a:endParaRPr lang="en-HK" altLang="zh-CN" dirty="0"/>
              </a:p>
              <a:p>
                <a:pPr lvl="1">
                  <a:lnSpc>
                    <a:spcPct val="120000"/>
                  </a:lnSpc>
                  <a:buClr>
                    <a:srgbClr val="CC0000"/>
                  </a:buClr>
                </a:pPr>
                <a:r>
                  <a:rPr lang="en-HK" altLang="zh-CN" dirty="0"/>
                  <a:t>The decrease in accuracy of the target task due to the perturbations added to the prompt</a:t>
                </a:r>
                <a:r>
                  <a:rPr lang="en-US" altLang="zh-CN" dirty="0"/>
                  <a:t>.</a:t>
                </a:r>
              </a:p>
              <a:p>
                <a:pPr lvl="1">
                  <a:lnSpc>
                    <a:spcPct val="120000"/>
                  </a:lnSpc>
                  <a:buClr>
                    <a:srgbClr val="CC0000"/>
                  </a:buClr>
                </a:pPr>
                <a:r>
                  <a:rPr lang="en-US" altLang="zh-CN" dirty="0"/>
                  <a:t>A smaller </a:t>
                </a:r>
                <a:r>
                  <a:rPr lang="en-US" altLang="zh-CN" dirty="0" err="1"/>
                  <a:t>RoD</a:t>
                </a:r>
                <a:r>
                  <a:rPr lang="en-US" altLang="zh-CN" dirty="0"/>
                  <a:t> indicates a more robust model against perturbations</a:t>
                </a:r>
                <a:br>
                  <a:rPr lang="en-US" altLang="zh-CN" dirty="0"/>
                </a:br>
                <a:endParaRPr lang="en-US" altLang="zh-CN" dirty="0"/>
              </a:p>
              <a:p>
                <a:pPr marL="342900" lvl="1" indent="0">
                  <a:lnSpc>
                    <a:spcPct val="120000"/>
                  </a:lnSpc>
                  <a:buClr>
                    <a:srgbClr val="CC0000"/>
                  </a:buClr>
                  <a:buNone/>
                </a:pPr>
                <a:endParaRPr lang="en-US" altLang="en-US" dirty="0"/>
              </a:p>
              <a:p>
                <a:pPr lvl="1">
                  <a:lnSpc>
                    <a:spcPct val="120000"/>
                  </a:lnSpc>
                  <a:buClr>
                    <a:srgbClr val="CC0000"/>
                  </a:buClr>
                </a:pPr>
                <a:r>
                  <a:rPr lang="en-US" altLang="en-US" dirty="0"/>
                  <a:t>where</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oMath>
                </a14:m>
                <a:r>
                  <a:rPr lang="zh-CN" altLang="en-US" dirty="0"/>
                  <a:t> </a:t>
                </a:r>
                <a:r>
                  <a:rPr lang="en-US" altLang="zh-CN" dirty="0"/>
                  <a:t>is the perturbed</a:t>
                </a:r>
                <a:r>
                  <a:rPr lang="zh-CN" altLang="en-US" dirty="0"/>
                  <a:t> </a:t>
                </a:r>
                <a:r>
                  <a:rPr lang="en-US" altLang="zh-CN" dirty="0"/>
                  <a:t>version of the original prompt</a:t>
                </a:r>
                <a:r>
                  <a:rPr lang="zh-CN" altLang="en-US" dirty="0"/>
                  <a:t> </a:t>
                </a:r>
                <a14:m>
                  <m:oMath xmlns:m="http://schemas.openxmlformats.org/officeDocument/2006/math">
                    <m:r>
                      <a:rPr lang="en-US" altLang="zh-CN" i="1">
                        <a:latin typeface="Cambria Math" panose="02040503050406030204" pitchFamily="18" charset="0"/>
                      </a:rPr>
                      <m:t>𝑥</m:t>
                    </m:r>
                  </m:oMath>
                </a14:m>
                <a:r>
                  <a:rPr lang="en-US" altLang="zh-CN" dirty="0"/>
                  <a:t>,</a:t>
                </a:r>
                <a:r>
                  <a:rPr lang="zh-CN" altLang="en-US" dirty="0"/>
                  <a:t> </a:t>
                </a:r>
                <a:r>
                  <a:rPr lang="en-US" altLang="zh-CN" dirty="0"/>
                  <a:t>and</a:t>
                </a:r>
                <a:r>
                  <a:rPr lang="en-US" altLang="en-US" dirty="0"/>
                  <a:t> </a:t>
                </a:r>
                <a14:m>
                  <m:oMath xmlns:m="http://schemas.openxmlformats.org/officeDocument/2006/math">
                    <m:r>
                      <m:rPr>
                        <m:sty m:val="p"/>
                      </m:rPr>
                      <a:rPr lang="en-US" altLang="zh-CN" i="1" smtClean="0">
                        <a:latin typeface="Cambria Math" panose="02040503050406030204" pitchFamily="18" charset="0"/>
                      </a:rPr>
                      <m:t>avg</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acc</m:t>
                        </m:r>
                      </m:e>
                      <m:sub>
                        <m:r>
                          <a:rPr lang="en-US" altLang="zh-CN" i="1">
                            <a:latin typeface="Cambria Math" panose="02040503050406030204" pitchFamily="18" charset="0"/>
                          </a:rPr>
                          <m:t>𝑥</m:t>
                        </m:r>
                      </m:sub>
                    </m:sSub>
                  </m:oMath>
                </a14:m>
                <a:r>
                  <a:rPr lang="zh-CN" altLang="en-US" dirty="0"/>
                  <a:t> </a:t>
                </a:r>
                <a:r>
                  <a:rPr lang="en-US" altLang="zh-CN" dirty="0"/>
                  <a:t>and </a:t>
                </a:r>
                <a14:m>
                  <m:oMath xmlns:m="http://schemas.openxmlformats.org/officeDocument/2006/math">
                    <m:r>
                      <m:rPr>
                        <m:sty m:val="p"/>
                      </m:rPr>
                      <a:rPr lang="en-US" altLang="zh-CN" i="1">
                        <a:latin typeface="Cambria Math" panose="02040503050406030204" pitchFamily="18" charset="0"/>
                      </a:rPr>
                      <m:t>avg</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acc</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sub>
                    </m:sSub>
                  </m:oMath>
                </a14:m>
                <a:r>
                  <a:rPr lang="zh-CN" altLang="en-US" dirty="0"/>
                  <a:t> </a:t>
                </a:r>
                <a:r>
                  <a:rPr lang="en-US" altLang="zh-CN" dirty="0"/>
                  <a:t>are </a:t>
                </a:r>
                <a:r>
                  <a:rPr lang="en-HK" dirty="0"/>
                  <a:t>the averaged accuracies over </a:t>
                </a:r>
                <a14:m>
                  <m:oMath xmlns:m="http://schemas.openxmlformats.org/officeDocument/2006/math">
                    <m:r>
                      <a:rPr lang="en-HK" i="1" dirty="0">
                        <a:latin typeface="Cambria Math" panose="02040503050406030204" pitchFamily="18" charset="0"/>
                      </a:rPr>
                      <m:t>𝑀</m:t>
                    </m:r>
                  </m:oMath>
                </a14:m>
                <a:r>
                  <a:rPr lang="zh-CN" altLang="en-US" dirty="0"/>
                  <a:t> </a:t>
                </a:r>
                <a:r>
                  <a:rPr lang="en-US" altLang="zh-CN" dirty="0"/>
                  <a:t>prompts</a:t>
                </a:r>
                <a:endParaRPr lang="en-US" altLang="en-US"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40618" y="1293603"/>
                <a:ext cx="8335838" cy="2667000"/>
              </a:xfrm>
              <a:blipFill>
                <a:blip r:embed="rId4"/>
                <a:stretch>
                  <a:fillRect t="-474" r="-304" b="-1232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454E5D-25A4-FBC6-7237-AF2F4529730C}"/>
                  </a:ext>
                </a:extLst>
              </p:cNvPr>
              <p:cNvSpPr txBox="1"/>
              <p:nvPr/>
            </p:nvSpPr>
            <p:spPr>
              <a:xfrm>
                <a:off x="2427118" y="2931790"/>
                <a:ext cx="4289764" cy="522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latin typeface="Cambria Math" panose="02040503050406030204" pitchFamily="18" charset="0"/>
                        </a:rPr>
                        <m:t>RoD</m:t>
                      </m:r>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m:rPr>
                              <m:sty m:val="p"/>
                            </m:rPr>
                            <a:rPr lang="en-US" altLang="zh-CN" sz="1800" i="1">
                              <a:latin typeface="Cambria Math" panose="02040503050406030204" pitchFamily="18" charset="0"/>
                            </a:rPr>
                            <m:t>avg</m:t>
                          </m:r>
                          <m:sSub>
                            <m:sSubPr>
                              <m:ctrlPr>
                                <a:rPr lang="en-US" altLang="zh-CN" sz="1800" b="0" i="1" smtClean="0">
                                  <a:latin typeface="Cambria Math" panose="02040503050406030204" pitchFamily="18" charset="0"/>
                                </a:rPr>
                              </m:ctrlPr>
                            </m:sSubPr>
                            <m:e>
                              <m:r>
                                <m:rPr>
                                  <m:sty m:val="p"/>
                                </m:rPr>
                                <a:rPr lang="en-US" altLang="zh-CN" sz="1800" i="1">
                                  <a:latin typeface="Cambria Math" panose="02040503050406030204" pitchFamily="18" charset="0"/>
                                </a:rPr>
                                <m:t>acc</m:t>
                              </m:r>
                            </m:e>
                            <m:sub>
                              <m:r>
                                <a:rPr lang="en-US" altLang="zh-CN" sz="1800" i="1">
                                  <a:latin typeface="Cambria Math" panose="02040503050406030204" pitchFamily="18" charset="0"/>
                                </a:rPr>
                                <m:t>𝑥</m:t>
                              </m:r>
                            </m:sub>
                          </m:sSub>
                          <m:r>
                            <a:rPr lang="en-US" altLang="zh-CN" sz="1800" b="0" i="1" smtClean="0">
                              <a:latin typeface="Cambria Math" panose="02040503050406030204" pitchFamily="18" charset="0"/>
                            </a:rPr>
                            <m:t>−</m:t>
                          </m:r>
                          <m:r>
                            <m:rPr>
                              <m:sty m:val="p"/>
                            </m:rPr>
                            <a:rPr lang="en-US" altLang="zh-CN" sz="1800" i="1">
                              <a:latin typeface="Cambria Math" panose="02040503050406030204" pitchFamily="18" charset="0"/>
                            </a:rPr>
                            <m:t>avg</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acc</m:t>
                              </m:r>
                            </m:e>
                            <m:sub>
                              <m:sSup>
                                <m:sSupPr>
                                  <m:ctrlPr>
                                    <a:rPr lang="en-US" altLang="zh-CN" sz="1800" i="1" smtClean="0">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smtClean="0">
                                      <a:latin typeface="Cambria Math" panose="02040503050406030204" pitchFamily="18" charset="0"/>
                                      <a:ea typeface="Cambria Math" panose="02040503050406030204" pitchFamily="18" charset="0"/>
                                    </a:rPr>
                                    <m:t>∗</m:t>
                                  </m:r>
                                </m:sup>
                              </m:sSup>
                            </m:sub>
                          </m:sSub>
                        </m:num>
                        <m:den>
                          <m:r>
                            <m:rPr>
                              <m:sty m:val="p"/>
                            </m:rPr>
                            <a:rPr lang="en-US" altLang="zh-CN" sz="1800" i="1">
                              <a:latin typeface="Cambria Math" panose="02040503050406030204" pitchFamily="18" charset="0"/>
                            </a:rPr>
                            <m:t>avg</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acc</m:t>
                              </m:r>
                            </m:e>
                            <m:sub>
                              <m:r>
                                <a:rPr lang="en-US" altLang="zh-CN" sz="1800" i="1">
                                  <a:latin typeface="Cambria Math" panose="02040503050406030204" pitchFamily="18" charset="0"/>
                                </a:rPr>
                                <m:t>𝑥</m:t>
                              </m:r>
                            </m:sub>
                          </m:sSub>
                        </m:den>
                      </m:f>
                      <m:r>
                        <a:rPr lang="en-US" altLang="zh-CN" sz="1800" b="0" i="1" smtClean="0">
                          <a:latin typeface="Cambria Math" panose="02040503050406030204" pitchFamily="18" charset="0"/>
                        </a:rPr>
                        <m:t>=1−</m:t>
                      </m:r>
                      <m:f>
                        <m:fPr>
                          <m:ctrlPr>
                            <a:rPr lang="en-US" altLang="zh-CN" sz="1800" i="1">
                              <a:latin typeface="Cambria Math" panose="02040503050406030204" pitchFamily="18" charset="0"/>
                            </a:rPr>
                          </m:ctrlPr>
                        </m:fPr>
                        <m:num>
                          <m:r>
                            <m:rPr>
                              <m:sty m:val="p"/>
                            </m:rPr>
                            <a:rPr lang="en-US" altLang="zh-CN" sz="1800" i="1">
                              <a:latin typeface="Cambria Math" panose="02040503050406030204" pitchFamily="18" charset="0"/>
                            </a:rPr>
                            <m:t>avg</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acc</m:t>
                              </m:r>
                            </m:e>
                            <m:sub>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ea typeface="Cambria Math" panose="02040503050406030204" pitchFamily="18" charset="0"/>
                                    </a:rPr>
                                    <m:t>∗</m:t>
                                  </m:r>
                                </m:sup>
                              </m:sSup>
                            </m:sub>
                          </m:sSub>
                        </m:num>
                        <m:den>
                          <m:r>
                            <m:rPr>
                              <m:sty m:val="p"/>
                            </m:rPr>
                            <a:rPr lang="en-US" altLang="zh-CN" sz="1800" i="1">
                              <a:latin typeface="Cambria Math" panose="02040503050406030204" pitchFamily="18" charset="0"/>
                            </a:rPr>
                            <m:t>avg</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acc</m:t>
                              </m:r>
                            </m:e>
                            <m:sub>
                              <m:r>
                                <a:rPr lang="en-US" altLang="zh-CN" sz="1800" i="1">
                                  <a:latin typeface="Cambria Math" panose="02040503050406030204" pitchFamily="18" charset="0"/>
                                </a:rPr>
                                <m:t>𝑥</m:t>
                              </m:r>
                            </m:sub>
                          </m:sSub>
                        </m:den>
                      </m:f>
                      <m:r>
                        <a:rPr lang="en-US" altLang="zh-CN" sz="1800" b="0" i="1" smtClean="0">
                          <a:latin typeface="Cambria Math" panose="02040503050406030204" pitchFamily="18" charset="0"/>
                        </a:rPr>
                        <m:t>,</m:t>
                      </m:r>
                    </m:oMath>
                  </m:oMathPara>
                </a14:m>
                <a:endParaRPr lang="en-US" sz="1800" dirty="0"/>
              </a:p>
            </p:txBody>
          </p:sp>
        </mc:Choice>
        <mc:Fallback xmlns="">
          <p:sp>
            <p:nvSpPr>
              <p:cNvPr id="3" name="TextBox 2">
                <a:extLst>
                  <a:ext uri="{FF2B5EF4-FFF2-40B4-BE49-F238E27FC236}">
                    <a16:creationId xmlns:a16="http://schemas.microsoft.com/office/drawing/2014/main" id="{68454E5D-25A4-FBC6-7237-AF2F4529730C}"/>
                  </a:ext>
                </a:extLst>
              </p:cNvPr>
              <p:cNvSpPr txBox="1">
                <a:spLocks noRot="1" noChangeAspect="1" noMove="1" noResize="1" noEditPoints="1" noAdjustHandles="1" noChangeArrowheads="1" noChangeShapeType="1" noTextEdit="1"/>
              </p:cNvSpPr>
              <p:nvPr/>
            </p:nvSpPr>
            <p:spPr>
              <a:xfrm>
                <a:off x="2427118" y="2931790"/>
                <a:ext cx="4289764" cy="522964"/>
              </a:xfrm>
              <a:prstGeom prst="rect">
                <a:avLst/>
              </a:prstGeom>
              <a:blipFill>
                <a:blip r:embed="rId5"/>
                <a:stretch>
                  <a:fillRect l="-592" t="-2326" b="-139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C2CCEB5-5B7B-2BCF-22DA-6240EDDDB85C}"/>
              </a:ext>
            </a:extLst>
          </p:cNvPr>
          <p:cNvSpPr txBox="1"/>
          <p:nvPr/>
        </p:nvSpPr>
        <p:spPr>
          <a:xfrm>
            <a:off x="555625" y="4257752"/>
            <a:ext cx="8316416" cy="830997"/>
          </a:xfrm>
          <a:prstGeom prst="rect">
            <a:avLst/>
          </a:prstGeom>
          <a:noFill/>
        </p:spPr>
        <p:txBody>
          <a:bodyPr wrap="square">
            <a:spAutoFit/>
          </a:bodyPr>
          <a:lstStyle/>
          <a:p>
            <a:r>
              <a:rPr lang="en-US" altLang="zh-CN" sz="1200" dirty="0">
                <a:latin typeface="+mn-lt"/>
              </a:rPr>
              <a:t>Credits:</a:t>
            </a:r>
            <a:r>
              <a:rPr lang="zh-CN" altLang="en-US" sz="1200" dirty="0">
                <a:latin typeface="+mn-lt"/>
              </a:rPr>
              <a:t> </a:t>
            </a:r>
            <a:endParaRPr lang="en-HK" altLang="zh-CN" sz="1200" dirty="0">
              <a:latin typeface="+mn-lt"/>
            </a:endParaRPr>
          </a:p>
          <a:p>
            <a:r>
              <a:rPr lang="en-US" altLang="zh-CN" sz="1200" dirty="0">
                <a:latin typeface="+mn-lt"/>
              </a:rPr>
              <a:t>[1]</a:t>
            </a:r>
            <a:r>
              <a:rPr lang="zh-CN" altLang="en-US" sz="1200" dirty="0">
                <a:latin typeface="+mn-lt"/>
              </a:rPr>
              <a:t> </a:t>
            </a:r>
            <a:r>
              <a:rPr lang="en-US" altLang="zh-CN" sz="1200" dirty="0">
                <a:latin typeface="+mn-lt"/>
              </a:rPr>
              <a:t>Meyers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Signal Processing on PV Time-series Data: Robust Degradation Analysis Without Physical Models</a:t>
            </a:r>
            <a:r>
              <a:rPr lang="en-US" altLang="zh-CN" sz="1200" dirty="0">
                <a:latin typeface="+mn-lt"/>
              </a:rPr>
              <a:t>, In IEEE J-PV’19.</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dirty="0">
                <a:latin typeface="+mn-lt"/>
              </a:rPr>
              <a:t>Ishibashi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Evaluating the Robustness of Discrete Prompts</a:t>
            </a:r>
            <a:r>
              <a:rPr lang="en-US" altLang="zh-CN" sz="1200" dirty="0">
                <a:latin typeface="+mn-lt"/>
              </a:rPr>
              <a:t>, In EACL’23.</a:t>
            </a:r>
          </a:p>
          <a:p>
            <a:r>
              <a:rPr lang="en-US" altLang="zh-CN" sz="1200" dirty="0">
                <a:latin typeface="+mn-lt"/>
              </a:rPr>
              <a:t>[3]</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spTree>
    <p:extLst>
      <p:ext uri="{BB962C8B-B14F-4D97-AF65-F5344CB8AC3E}">
        <p14:creationId xmlns:p14="http://schemas.microsoft.com/office/powerpoint/2010/main" val="1294455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677D47D-A955-6E03-C360-BE170D18B74D}"/>
              </a:ext>
            </a:extLst>
          </p:cNvPr>
          <p:cNvSpPr txBox="1">
            <a:spLocks noChangeArrowheads="1"/>
          </p:cNvSpPr>
          <p:nvPr/>
        </p:nvSpPr>
        <p:spPr>
          <a:xfrm>
            <a:off x="617712" y="2286186"/>
            <a:ext cx="7992888" cy="571128"/>
          </a:xfrm>
          <a:prstGeom prst="rect">
            <a:avLst/>
          </a:prstGeom>
        </p:spPr>
        <p:txBody>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CC0000"/>
              </a:buClr>
              <a:buNone/>
            </a:pPr>
            <a:r>
              <a:rPr lang="en-US" altLang="en-US" sz="3200" b="1" dirty="0"/>
              <a:t>Thank you very much for your attention</a:t>
            </a:r>
            <a:r>
              <a:rPr lang="en-US" altLang="zh-CN" sz="3200" b="1" dirty="0"/>
              <a:t>!</a:t>
            </a:r>
            <a:endParaRPr lang="en-US" altLang="en-US" sz="3200" b="1" dirty="0"/>
          </a:p>
        </p:txBody>
      </p:sp>
    </p:spTree>
    <p:extLst>
      <p:ext uri="{BB962C8B-B14F-4D97-AF65-F5344CB8AC3E}">
        <p14:creationId xmlns:p14="http://schemas.microsoft.com/office/powerpoint/2010/main" val="310849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79512" y="987573"/>
                <a:ext cx="9018860" cy="3851939"/>
              </a:xfrm>
            </p:spPr>
            <p:txBody>
              <a:bodyPr/>
              <a:lstStyle/>
              <a:p>
                <a:pPr lvl="1" eaLnBrk="1" hangingPunct="1">
                  <a:lnSpc>
                    <a:spcPct val="140000"/>
                  </a:lnSpc>
                  <a:buClr>
                    <a:srgbClr val="CC0000"/>
                  </a:buClr>
                </a:pPr>
                <a:r>
                  <a:rPr lang="en-US" altLang="en-US" sz="1600" b="1" dirty="0"/>
                  <a:t>Prompt Perturbation</a:t>
                </a:r>
                <a:r>
                  <a:rPr lang="en-US" altLang="zh-CN" sz="1600" dirty="0"/>
                  <a:t>:</a:t>
                </a:r>
                <a:r>
                  <a:rPr lang="zh-CN" altLang="en-US" sz="1600" dirty="0"/>
                  <a:t> </a:t>
                </a:r>
                <a:r>
                  <a:rPr lang="en-US" altLang="zh-CN" sz="1600" dirty="0"/>
                  <a:t>alter or modify the original input prompt to generate semantics-preserving or varied responses.</a:t>
                </a:r>
              </a:p>
              <a:p>
                <a:pPr lvl="1">
                  <a:lnSpc>
                    <a:spcPct val="140000"/>
                  </a:lnSpc>
                  <a:buClr>
                    <a:srgbClr val="CC0000"/>
                  </a:buClr>
                </a:pPr>
                <a:r>
                  <a:rPr lang="en-US" altLang="en-US" sz="1600" b="1" dirty="0"/>
                  <a:t>Category</a:t>
                </a:r>
                <a:r>
                  <a:rPr lang="en-US" altLang="zh-CN" sz="1600" dirty="0"/>
                  <a:t>:</a:t>
                </a:r>
                <a:r>
                  <a:rPr lang="zh-CN" altLang="en-US" sz="1600" dirty="0"/>
                  <a:t> </a:t>
                </a:r>
                <a:r>
                  <a:rPr lang="en-US" altLang="zh-CN" sz="1600" dirty="0"/>
                  <a:t>different</a:t>
                </a:r>
                <a:r>
                  <a:rPr lang="en-US" altLang="zh-CN" sz="1600" b="1" dirty="0">
                    <a:solidFill>
                      <a:srgbClr val="FF0000"/>
                    </a:solidFill>
                  </a:rPr>
                  <a:t> Granularities</a:t>
                </a:r>
                <a:r>
                  <a:rPr lang="zh-CN" altLang="en-US" sz="1600" b="1" dirty="0">
                    <a:solidFill>
                      <a:srgbClr val="FF0000"/>
                    </a:solidFill>
                  </a:rPr>
                  <a:t> </a:t>
                </a:r>
                <a:r>
                  <a:rPr lang="en-US" altLang="zh-CN" sz="1600" dirty="0"/>
                  <a:t>+</a:t>
                </a:r>
                <a:r>
                  <a:rPr lang="zh-CN" altLang="en-US" sz="1600" dirty="0"/>
                  <a:t> </a:t>
                </a:r>
                <a:r>
                  <a:rPr lang="en-HK" altLang="zh-CN" sz="1600" b="1" dirty="0">
                    <a:solidFill>
                      <a:srgbClr val="FF0000"/>
                    </a:solidFill>
                  </a:rPr>
                  <a:t>Severities</a:t>
                </a:r>
                <a:br>
                  <a:rPr lang="en-US" altLang="zh-CN" sz="1600" b="1" dirty="0">
                    <a:solidFill>
                      <a:srgbClr val="FF0000"/>
                    </a:solidFill>
                  </a:rPr>
                </a:br>
                <a:r>
                  <a:rPr lang="en-US" altLang="zh-CN" sz="1600" dirty="0"/>
                  <a:t>(1)</a:t>
                </a:r>
                <a:r>
                  <a:rPr lang="zh-CN" altLang="en-US" sz="1600" dirty="0"/>
                  <a:t> </a:t>
                </a:r>
                <a:r>
                  <a:rPr lang="en-US" altLang="zh-CN" sz="1600" b="1" dirty="0">
                    <a:solidFill>
                      <a:srgbClr val="FF0000"/>
                    </a:solidFill>
                  </a:rPr>
                  <a:t>Character-level</a:t>
                </a:r>
                <a:r>
                  <a:rPr lang="zh-CN" altLang="en-US" sz="1600" dirty="0">
                    <a:solidFill>
                      <a:srgbClr val="FF0000"/>
                    </a:solidFill>
                  </a:rPr>
                  <a:t> </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m:t>
                    </m:r>
                  </m:oMath>
                </a14:m>
                <a:r>
                  <a:rPr lang="zh-CN" altLang="en-US" sz="1600" dirty="0"/>
                  <a:t> </a:t>
                </a:r>
                <a:r>
                  <a:rPr lang="en-US" altLang="zh-CN" sz="1600" b="1" dirty="0">
                    <a:solidFill>
                      <a:srgbClr val="7030A0"/>
                    </a:solidFill>
                  </a:rPr>
                  <a:t>Character Editing</a:t>
                </a:r>
                <a:br>
                  <a:rPr lang="en-US" altLang="zh-CN" sz="1600" dirty="0"/>
                </a:br>
                <a:r>
                  <a:rPr lang="en-US" altLang="zh-CN" sz="1600" dirty="0"/>
                  <a:t>Character swapping (“pl</a:t>
                </a:r>
                <a:r>
                  <a:rPr lang="en-US" altLang="zh-CN" sz="1600" dirty="0">
                    <a:solidFill>
                      <a:schemeClr val="accent2">
                        <a:lumMod val="75000"/>
                      </a:schemeClr>
                    </a:solidFill>
                  </a:rPr>
                  <a:t>ac</a:t>
                </a:r>
                <a:r>
                  <a:rPr lang="en-US" altLang="zh-CN" sz="1600" dirty="0"/>
                  <a:t>e” ⇒ “</a:t>
                </a:r>
                <a:r>
                  <a:rPr lang="en-US" altLang="zh-CN" sz="1600" dirty="0" err="1"/>
                  <a:t>pl</a:t>
                </a:r>
                <a:r>
                  <a:rPr lang="en-US" altLang="zh-CN" sz="1600" dirty="0" err="1">
                    <a:solidFill>
                      <a:schemeClr val="accent2">
                        <a:lumMod val="75000"/>
                      </a:schemeClr>
                    </a:solidFill>
                  </a:rPr>
                  <a:t>ca</a:t>
                </a:r>
                <a:r>
                  <a:rPr lang="en-US" altLang="zh-CN" sz="1600" dirty="0" err="1"/>
                  <a:t>e</a:t>
                </a:r>
                <a:r>
                  <a:rPr lang="en-US" altLang="zh-CN" sz="1600" dirty="0"/>
                  <a:t>”), deletion (“ar</a:t>
                </a:r>
                <a:r>
                  <a:rPr lang="en-US" altLang="zh-CN" sz="1600" dirty="0">
                    <a:solidFill>
                      <a:schemeClr val="accent2">
                        <a:lumMod val="75000"/>
                      </a:schemeClr>
                    </a:solidFill>
                  </a:rPr>
                  <a:t>t</a:t>
                </a:r>
                <a:r>
                  <a:rPr lang="en-US" altLang="zh-CN" sz="1600" dirty="0"/>
                  <a:t>ist” ⇒ “</a:t>
                </a:r>
                <a:r>
                  <a:rPr lang="en-US" altLang="zh-CN" sz="1600" dirty="0" err="1"/>
                  <a:t>arist</a:t>
                </a:r>
                <a:r>
                  <a:rPr lang="en-US" altLang="zh-CN" sz="1600" dirty="0"/>
                  <a:t>”), insertion (“co</a:t>
                </a:r>
                <a:r>
                  <a:rPr lang="en-US" altLang="zh-CN" sz="1600" dirty="0">
                    <a:solidFill>
                      <a:schemeClr val="accent2">
                        <a:lumMod val="75000"/>
                      </a:schemeClr>
                    </a:solidFill>
                  </a:rPr>
                  <a:t>m</a:t>
                </a:r>
                <a:r>
                  <a:rPr lang="en-US" altLang="zh-CN" sz="1600" dirty="0"/>
                  <a:t>puter” ⇒ “</a:t>
                </a:r>
                <a:r>
                  <a:rPr lang="en-US" altLang="zh-CN" sz="1600" dirty="0" err="1"/>
                  <a:t>co</a:t>
                </a:r>
                <a:r>
                  <a:rPr lang="en-US" altLang="zh-CN" sz="1600" dirty="0" err="1">
                    <a:solidFill>
                      <a:schemeClr val="accent2">
                        <a:lumMod val="75000"/>
                      </a:schemeClr>
                    </a:solidFill>
                  </a:rPr>
                  <a:t>mn</a:t>
                </a:r>
                <a:r>
                  <a:rPr lang="en-US" altLang="zh-CN" sz="1600" dirty="0" err="1"/>
                  <a:t>puter</a:t>
                </a:r>
                <a:r>
                  <a:rPr lang="en-US" altLang="zh-CN" sz="1600" dirty="0"/>
                  <a:t>”), substitution (“comput</a:t>
                </a:r>
                <a:r>
                  <a:rPr lang="en-US" altLang="zh-CN" sz="1600" dirty="0">
                    <a:solidFill>
                      <a:schemeClr val="accent2">
                        <a:lumMod val="75000"/>
                      </a:schemeClr>
                    </a:solidFill>
                  </a:rPr>
                  <a:t>e</a:t>
                </a:r>
                <a:r>
                  <a:rPr lang="en-US" altLang="zh-CN" sz="1600" dirty="0"/>
                  <a:t>r” ⇒ “</a:t>
                </a:r>
                <a:r>
                  <a:rPr lang="en-US" altLang="zh-CN" sz="1600" dirty="0" err="1"/>
                  <a:t>comput</a:t>
                </a:r>
                <a:r>
                  <a:rPr lang="en-US" altLang="zh-CN" sz="1600" dirty="0" err="1">
                    <a:solidFill>
                      <a:schemeClr val="accent2">
                        <a:lumMod val="75000"/>
                      </a:schemeClr>
                    </a:solidFill>
                  </a:rPr>
                  <a:t>o</a:t>
                </a:r>
                <a:r>
                  <a:rPr lang="en-US" altLang="zh-CN" sz="1600" dirty="0" err="1"/>
                  <a:t>r</a:t>
                </a:r>
                <a:r>
                  <a:rPr lang="en-US" altLang="zh-CN" sz="1600" dirty="0"/>
                  <a:t>”),</a:t>
                </a:r>
                <a:r>
                  <a:rPr lang="zh-CN" altLang="en-US" sz="1600" dirty="0"/>
                  <a:t> </a:t>
                </a:r>
                <a:r>
                  <a:rPr lang="en-US" altLang="zh-CN" sz="1600" dirty="0"/>
                  <a:t>and many more.</a:t>
                </a:r>
                <a:br>
                  <a:rPr lang="en-US" altLang="zh-CN" sz="1600" dirty="0"/>
                </a:br>
                <a:r>
                  <a:rPr lang="en-US" altLang="zh-CN" sz="1600" dirty="0"/>
                  <a:t>(2)</a:t>
                </a:r>
                <a:r>
                  <a:rPr lang="zh-CN" altLang="en-US" sz="1600" dirty="0"/>
                  <a:t> </a:t>
                </a:r>
                <a:r>
                  <a:rPr lang="en-US" altLang="zh-CN" sz="1600" b="1" dirty="0">
                    <a:solidFill>
                      <a:srgbClr val="FF0000"/>
                    </a:solidFill>
                  </a:rPr>
                  <a:t>Word-level</a:t>
                </a:r>
                <a:r>
                  <a:rPr lang="zh-CN" altLang="en-US" sz="1600" b="1"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b="1" dirty="0">
                    <a:solidFill>
                      <a:srgbClr val="7030A0"/>
                    </a:solidFill>
                  </a:rPr>
                  <a:t>Word</a:t>
                </a:r>
                <a:r>
                  <a:rPr lang="zh-CN" altLang="en-US" sz="1600" b="1" dirty="0">
                    <a:solidFill>
                      <a:srgbClr val="7030A0"/>
                    </a:solidFill>
                  </a:rPr>
                  <a:t> </a:t>
                </a:r>
                <a:r>
                  <a:rPr lang="en-US" altLang="zh-CN" sz="1600" b="1" dirty="0">
                    <a:solidFill>
                      <a:srgbClr val="7030A0"/>
                    </a:solidFill>
                  </a:rPr>
                  <a:t>Manipulation</a:t>
                </a:r>
                <a:br>
                  <a:rPr lang="en-US" altLang="zh-CN" sz="1600" dirty="0"/>
                </a:br>
                <a:r>
                  <a:rPr lang="en-US" altLang="zh-CN" sz="1600" dirty="0"/>
                  <a:t>(3)</a:t>
                </a:r>
                <a:r>
                  <a:rPr lang="zh-CN" altLang="en-US" sz="1600" dirty="0"/>
                  <a:t> </a:t>
                </a:r>
                <a:r>
                  <a:rPr lang="en-US" altLang="zh-CN" sz="1600" b="1" dirty="0">
                    <a:solidFill>
                      <a:srgbClr val="FF0000"/>
                    </a:solidFill>
                  </a:rPr>
                  <a:t>Sentence-level</a:t>
                </a:r>
                <a:r>
                  <a:rPr lang="zh-CN" altLang="en-US" sz="1600" dirty="0">
                    <a:solidFill>
                      <a:srgbClr val="FF0000"/>
                    </a:solidFill>
                  </a:rPr>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b="1" dirty="0">
                    <a:solidFill>
                      <a:srgbClr val="7030A0"/>
                    </a:solidFill>
                  </a:rPr>
                  <a:t>Paraphrasing</a:t>
                </a:r>
                <a:r>
                  <a:rPr lang="zh-CN" altLang="en-US" sz="1600" b="1" dirty="0">
                    <a:solidFill>
                      <a:srgbClr val="7030A0"/>
                    </a:solidFill>
                  </a:rPr>
                  <a:t> </a:t>
                </a:r>
                <a:r>
                  <a:rPr lang="en-US" altLang="zh-CN" sz="1600" b="1" dirty="0">
                    <a:solidFill>
                      <a:srgbClr val="7030A0"/>
                    </a:solidFill>
                  </a:rPr>
                  <a:t>and Style Transformation</a:t>
                </a:r>
                <a:br>
                  <a:rPr lang="en-US" altLang="zh-CN" sz="1600" dirty="0"/>
                </a:br>
                <a:r>
                  <a:rPr lang="en-US" altLang="zh-CN" sz="1600" dirty="0"/>
                  <a:t>(4)</a:t>
                </a:r>
                <a:r>
                  <a:rPr lang="zh-CN" altLang="en-US" sz="1600" dirty="0"/>
                  <a:t> </a:t>
                </a:r>
                <a:r>
                  <a:rPr lang="en-US" altLang="zh-CN" sz="1600" b="1" dirty="0">
                    <a:solidFill>
                      <a:srgbClr val="FF0000"/>
                    </a:solidFill>
                  </a:rPr>
                  <a:t>Adversary-level</a:t>
                </a:r>
                <a:r>
                  <a:rPr lang="en-US" altLang="zh-CN" sz="1600"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b="1" dirty="0">
                    <a:solidFill>
                      <a:srgbClr val="7030A0"/>
                    </a:solidFill>
                  </a:rPr>
                  <a:t> </a:t>
                </a:r>
                <a:r>
                  <a:rPr lang="en-US" altLang="zh-CN" sz="1600" b="1" dirty="0">
                    <a:solidFill>
                      <a:srgbClr val="7030A0"/>
                    </a:solidFill>
                  </a:rPr>
                  <a:t>Universal Adversarial</a:t>
                </a:r>
                <a:r>
                  <a:rPr lang="zh-CN" altLang="en-US" sz="1600" b="1" dirty="0">
                    <a:solidFill>
                      <a:srgbClr val="7030A0"/>
                    </a:solidFill>
                  </a:rPr>
                  <a:t> </a:t>
                </a:r>
                <a:r>
                  <a:rPr lang="en-US" altLang="zh-CN" sz="1600" b="1" dirty="0">
                    <a:solidFill>
                      <a:srgbClr val="7030A0"/>
                    </a:solidFill>
                  </a:rPr>
                  <a:t>Perturbation</a:t>
                </a:r>
                <a:br>
                  <a:rPr lang="en-US" altLang="zh-CN" sz="1600" b="1" dirty="0">
                    <a:solidFill>
                      <a:srgbClr val="7030A0"/>
                    </a:solidFill>
                  </a:rPr>
                </a:br>
                <a:r>
                  <a:rPr lang="en-HK" altLang="zh-CN" sz="1600" b="1" dirty="0"/>
                  <a:t>Small</a:t>
                </a:r>
                <a:r>
                  <a:rPr lang="zh-CN" altLang="en-US" sz="1600" dirty="0"/>
                  <a:t> </a:t>
                </a:r>
                <a:r>
                  <a:rPr lang="en-US" altLang="zh-CN" sz="1600" dirty="0"/>
                  <a:t>and </a:t>
                </a:r>
                <a:r>
                  <a:rPr lang="en-HK" altLang="zh-CN" sz="1600" dirty="0"/>
                  <a:t>carefully crafted </a:t>
                </a:r>
                <a:r>
                  <a:rPr lang="en-HK" altLang="zh-CN" sz="1600" b="1" dirty="0"/>
                  <a:t>changes</a:t>
                </a:r>
                <a:r>
                  <a:rPr lang="en-US" altLang="zh-CN" sz="1600" dirty="0"/>
                  <a:t>/</a:t>
                </a:r>
                <a:r>
                  <a:rPr lang="en-HK" altLang="zh-CN" sz="1600" dirty="0"/>
                  <a:t>perturbations that can be added to various input data to </a:t>
                </a:r>
                <a:r>
                  <a:rPr lang="en-HK" altLang="zh-CN" sz="1600" b="1" dirty="0"/>
                  <a:t>cause machine learning models to make errors</a:t>
                </a:r>
                <a:r>
                  <a:rPr lang="en-US" altLang="zh-CN" sz="1600" b="1" dirty="0"/>
                  <a:t>,</a:t>
                </a:r>
                <a:r>
                  <a:rPr lang="zh-CN" altLang="en-US" sz="1600" b="1" dirty="0"/>
                  <a:t> </a:t>
                </a:r>
                <a:r>
                  <a:rPr lang="en-US" altLang="zh-CN" sz="1600" b="1" i="1" dirty="0"/>
                  <a:t>e.g.</a:t>
                </a:r>
                <a:r>
                  <a:rPr lang="en-US" altLang="zh-CN" sz="1600" b="1" dirty="0"/>
                  <a:t>,</a:t>
                </a:r>
                <a:r>
                  <a:rPr lang="zh-CN" altLang="en-US" sz="1600" b="1" dirty="0"/>
                  <a:t> </a:t>
                </a:r>
                <a:r>
                  <a:rPr lang="en-HK" altLang="zh-CN" sz="1600" b="1" dirty="0"/>
                  <a:t>misclassify input text</a:t>
                </a:r>
                <a:r>
                  <a:rPr lang="zh-CN" altLang="en-US" sz="1600" b="1" dirty="0"/>
                  <a:t> </a:t>
                </a:r>
                <a:endParaRPr lang="en-US" altLang="en-US" sz="1600" b="1"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79512" y="987573"/>
                <a:ext cx="9018860" cy="3851939"/>
              </a:xfrm>
              <a:blipFill>
                <a:blip r:embed="rId4"/>
                <a:stretch>
                  <a:fillRect b="-2295"/>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C6B10059-D871-0632-84A4-BA3ECEFC9BE6}"/>
              </a:ext>
            </a:extLst>
          </p:cNvPr>
          <p:cNvSpPr txBox="1"/>
          <p:nvPr/>
        </p:nvSpPr>
        <p:spPr>
          <a:xfrm>
            <a:off x="555625" y="4839513"/>
            <a:ext cx="6235587"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Li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 Survey on Out-of-Distribution Evaluation of Neural NLP Models</a:t>
            </a:r>
            <a:r>
              <a:rPr lang="en-US" altLang="zh-CN" sz="1200" dirty="0">
                <a:latin typeface="+mn-lt"/>
              </a:rPr>
              <a:t>, In arXiv’23.</a:t>
            </a:r>
          </a:p>
        </p:txBody>
      </p:sp>
    </p:spTree>
    <p:extLst>
      <p:ext uri="{BB962C8B-B14F-4D97-AF65-F5344CB8AC3E}">
        <p14:creationId xmlns:p14="http://schemas.microsoft.com/office/powerpoint/2010/main" val="400971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983773"/>
                <a:ext cx="8515350" cy="1656184"/>
              </a:xfrm>
            </p:spPr>
            <p:txBody>
              <a:bodyPr/>
              <a:lstStyle/>
              <a:p>
                <a:pPr lvl="1">
                  <a:lnSpc>
                    <a:spcPct val="120000"/>
                  </a:lnSpc>
                  <a:buClr>
                    <a:srgbClr val="CC0000"/>
                  </a:buClr>
                </a:pPr>
                <a:r>
                  <a:rPr lang="en-US" altLang="zh-CN" sz="1600" b="1" dirty="0"/>
                  <a:t>Different granularities</a:t>
                </a:r>
                <a:r>
                  <a:rPr lang="zh-CN" altLang="en-US" sz="1600" b="1"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b="1" dirty="0"/>
                  <a:t> </a:t>
                </a:r>
                <a:r>
                  <a:rPr lang="en-US" altLang="zh-CN" sz="1600" b="1" dirty="0"/>
                  <a:t>Character-level</a:t>
                </a:r>
                <a:r>
                  <a:rPr lang="zh-CN" altLang="en-US" sz="1600" dirty="0"/>
                  <a:t> </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m:t>
                    </m:r>
                  </m:oMath>
                </a14:m>
                <a:r>
                  <a:rPr lang="zh-CN" altLang="en-US" sz="1600" dirty="0"/>
                  <a:t> </a:t>
                </a:r>
                <a:r>
                  <a:rPr lang="en-US" altLang="zh-CN" sz="1600" dirty="0"/>
                  <a:t>Character Editing</a:t>
                </a:r>
              </a:p>
              <a:p>
                <a:pPr lvl="1">
                  <a:lnSpc>
                    <a:spcPct val="120000"/>
                  </a:lnSpc>
                  <a:buClr>
                    <a:srgbClr val="CC0000"/>
                  </a:buClr>
                </a:pPr>
                <a:r>
                  <a:rPr lang="en-US" altLang="en-US" sz="1600" dirty="0"/>
                  <a:t>The process</a:t>
                </a:r>
                <a:r>
                  <a:rPr lang="zh-CN" altLang="en-US" sz="1600" dirty="0"/>
                  <a:t> </a:t>
                </a:r>
                <a:r>
                  <a:rPr lang="en-US" altLang="en-US" sz="1600" dirty="0"/>
                  <a:t>of </a:t>
                </a:r>
                <a:r>
                  <a:rPr lang="en-US" altLang="en-US" sz="1600" b="1" dirty="0">
                    <a:solidFill>
                      <a:srgbClr val="FF0000"/>
                    </a:solidFill>
                  </a:rPr>
                  <a:t>making changes to characters </a:t>
                </a:r>
                <a:r>
                  <a:rPr lang="en-US" altLang="en-US" sz="1600" dirty="0"/>
                  <a:t>in a text. </a:t>
                </a:r>
              </a:p>
              <a:p>
                <a:pPr lvl="1">
                  <a:lnSpc>
                    <a:spcPct val="120000"/>
                  </a:lnSpc>
                  <a:buClr>
                    <a:srgbClr val="CC0000"/>
                  </a:buClr>
                </a:pPr>
                <a:r>
                  <a:rPr lang="en-US" altLang="en-US" sz="1600" b="1" dirty="0"/>
                  <a:t>Character</a:t>
                </a:r>
                <a:r>
                  <a:rPr lang="en-US" altLang="en-US" sz="1600" dirty="0"/>
                  <a:t> </a:t>
                </a:r>
                <a:r>
                  <a:rPr lang="en-US" altLang="en-US" sz="1600" b="1" dirty="0"/>
                  <a:t>Substituting</a:t>
                </a:r>
                <a:r>
                  <a:rPr lang="en-US" altLang="zh-CN" sz="1600" b="1" dirty="0"/>
                  <a:t>/Replacing</a:t>
                </a:r>
                <a:r>
                  <a:rPr lang="en-US" altLang="en-US" sz="1600" dirty="0"/>
                  <a:t>, </a:t>
                </a:r>
                <a:r>
                  <a:rPr lang="en-US" altLang="en-US" sz="1600" b="1" dirty="0"/>
                  <a:t>Deleting</a:t>
                </a:r>
                <a:r>
                  <a:rPr lang="en-US" altLang="en-US" sz="1600" dirty="0"/>
                  <a:t>,</a:t>
                </a:r>
                <a:r>
                  <a:rPr lang="zh-CN" altLang="en-US" sz="1600" dirty="0"/>
                  <a:t> </a:t>
                </a:r>
                <a:r>
                  <a:rPr lang="en-US" altLang="zh-CN" sz="1600" b="1" dirty="0"/>
                  <a:t>I</a:t>
                </a:r>
                <a:r>
                  <a:rPr lang="en-US" altLang="en-US" sz="1600" b="1" dirty="0"/>
                  <a:t>nserting</a:t>
                </a:r>
                <a:r>
                  <a:rPr lang="en-US" altLang="en-US" sz="1600" dirty="0"/>
                  <a:t>, or </a:t>
                </a:r>
                <a:r>
                  <a:rPr lang="en-US" altLang="en-US" sz="1600" b="1" dirty="0"/>
                  <a:t>Swapping</a:t>
                </a:r>
                <a:r>
                  <a:rPr lang="en-US" altLang="en-US" sz="1600" dirty="0"/>
                  <a:t> individual characters</a:t>
                </a:r>
                <a:r>
                  <a:rPr lang="en-US" altLang="zh-CN" sz="1600" dirty="0"/>
                  <a:t>,</a:t>
                </a:r>
                <a:r>
                  <a:rPr lang="zh-CN" altLang="en-US" sz="1600" dirty="0"/>
                  <a:t> </a:t>
                </a:r>
                <a:r>
                  <a:rPr lang="en-US" altLang="zh-CN" sz="1600" b="1" dirty="0"/>
                  <a:t>Keyboard Typos</a:t>
                </a:r>
                <a:r>
                  <a:rPr lang="zh-CN" altLang="en-US" sz="1600" b="1" dirty="0"/>
                  <a:t> </a:t>
                </a:r>
                <a:r>
                  <a:rPr lang="en-US" altLang="zh-CN" sz="1600" dirty="0"/>
                  <a:t>(</a:t>
                </a:r>
                <a:r>
                  <a:rPr lang="en-US" altLang="zh-CN" sz="1600" b="1" dirty="0"/>
                  <a:t>Typos and Misspellings</a:t>
                </a:r>
                <a:r>
                  <a:rPr lang="en-US" altLang="zh-CN" sz="1600" dirty="0"/>
                  <a:t>),</a:t>
                </a:r>
                <a:r>
                  <a:rPr lang="zh-CN" altLang="en-US" sz="1600" dirty="0"/>
                  <a:t> </a:t>
                </a:r>
                <a:r>
                  <a:rPr lang="en-US" altLang="zh-CN" sz="1600" b="1" dirty="0"/>
                  <a:t>Optical Character Recognition</a:t>
                </a:r>
                <a:r>
                  <a:rPr lang="zh-CN" altLang="en-US" sz="1600" b="1" dirty="0"/>
                  <a:t> </a:t>
                </a:r>
                <a:r>
                  <a:rPr lang="en-US" altLang="zh-CN" sz="1600" dirty="0"/>
                  <a:t>(</a:t>
                </a:r>
                <a:r>
                  <a:rPr lang="en-US" altLang="zh-CN" sz="1600" b="1" dirty="0"/>
                  <a:t>OCR</a:t>
                </a:r>
                <a:r>
                  <a:rPr lang="en-US" altLang="zh-CN" sz="1600" dirty="0"/>
                  <a:t>),</a:t>
                </a:r>
                <a:r>
                  <a:rPr lang="zh-CN" altLang="en-US" sz="1600" dirty="0"/>
                  <a:t> </a:t>
                </a:r>
                <a:r>
                  <a:rPr lang="en-US" altLang="zh-CN" sz="1600" dirty="0"/>
                  <a:t>and</a:t>
                </a:r>
                <a:r>
                  <a:rPr lang="zh-CN" altLang="en-US" sz="1600" dirty="0"/>
                  <a:t> </a:t>
                </a:r>
                <a:r>
                  <a:rPr lang="en-HK" altLang="zh-CN" sz="1600" b="1" dirty="0"/>
                  <a:t>Adding or Removing Special Symbols</a:t>
                </a:r>
                <a:r>
                  <a:rPr lang="en-US" altLang="en-US" sz="1600" dirty="0"/>
                  <a:t>.</a:t>
                </a:r>
              </a:p>
              <a:p>
                <a:pPr marL="342900" lvl="1" indent="0">
                  <a:lnSpc>
                    <a:spcPct val="120000"/>
                  </a:lnSpc>
                  <a:buClr>
                    <a:srgbClr val="CC0000"/>
                  </a:buClr>
                  <a:buNone/>
                </a:pPr>
                <a:br>
                  <a:rPr lang="en-US" altLang="en-US" sz="1600" dirty="0"/>
                </a:br>
                <a:br>
                  <a:rPr lang="en-US" altLang="en-US" sz="1600" dirty="0"/>
                </a:br>
                <a:endParaRPr lang="en-US" altLang="en-US" sz="1600"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1531" y="983773"/>
                <a:ext cx="8515350" cy="1656184"/>
              </a:xfrm>
              <a:blipFill>
                <a:blip r:embed="rId4"/>
                <a:stretch>
                  <a:fillRect b="-3053"/>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107504" y="4949234"/>
            <a:ext cx="9675509" cy="246221"/>
          </a:xfrm>
          <a:prstGeom prst="rect">
            <a:avLst/>
          </a:prstGeom>
          <a:noFill/>
        </p:spPr>
        <p:txBody>
          <a:bodyPr wrap="square">
            <a:spAutoFit/>
          </a:bodyPr>
          <a:lstStyle/>
          <a:p>
            <a:r>
              <a:rPr lang="en-US" altLang="zh-CN" sz="1000" dirty="0">
                <a:latin typeface="+mn-lt"/>
              </a:rPr>
              <a:t>Credits:</a:t>
            </a:r>
            <a:r>
              <a:rPr lang="zh-CN" altLang="en-US" sz="1000" dirty="0">
                <a:latin typeface="+mn-lt"/>
              </a:rPr>
              <a:t> </a:t>
            </a:r>
            <a:r>
              <a:rPr lang="en-US" altLang="zh-CN" sz="1000" dirty="0" err="1">
                <a:latin typeface="+mn-lt"/>
              </a:rPr>
              <a:t>Qiu</a:t>
            </a:r>
            <a:r>
              <a:rPr lang="en-US" altLang="zh-CN" sz="1000" dirty="0">
                <a:latin typeface="+mn-lt"/>
              </a:rPr>
              <a:t> </a:t>
            </a:r>
            <a:r>
              <a:rPr lang="en-US" altLang="zh-CN" sz="1000" i="1" dirty="0">
                <a:latin typeface="+mn-lt"/>
              </a:rPr>
              <a:t>et al.</a:t>
            </a:r>
            <a:r>
              <a:rPr lang="en-US" altLang="zh-CN" sz="1000" dirty="0">
                <a:latin typeface="+mn-lt"/>
              </a:rPr>
              <a:t>,</a:t>
            </a:r>
            <a:r>
              <a:rPr lang="zh-CN" altLang="en-US" sz="1000" dirty="0">
                <a:latin typeface="+mn-lt"/>
              </a:rPr>
              <a:t> </a:t>
            </a:r>
            <a:r>
              <a:rPr lang="en-HK" altLang="zh-CN" sz="1000" dirty="0">
                <a:latin typeface="+mn-lt"/>
              </a:rPr>
              <a:t>Are Multimodal Models Robust to Image and Text Perturbations?</a:t>
            </a:r>
            <a:r>
              <a:rPr lang="en-US" altLang="zh-CN" sz="1000" dirty="0">
                <a:latin typeface="+mn-lt"/>
              </a:rPr>
              <a:t>, In arXiv’23.</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B7D139D-3585-D805-C05C-B24EA038C976}"/>
                  </a:ext>
                </a:extLst>
              </p:cNvPr>
              <p:cNvGraphicFramePr>
                <a:graphicFrameLocks noGrp="1"/>
              </p:cNvGraphicFramePr>
              <p:nvPr>
                <p:extLst>
                  <p:ext uri="{D42A27DB-BD31-4B8C-83A1-F6EECF244321}">
                    <p14:modId xmlns:p14="http://schemas.microsoft.com/office/powerpoint/2010/main" val="3531447727"/>
                  </p:ext>
                </p:extLst>
              </p:nvPr>
            </p:nvGraphicFramePr>
            <p:xfrm>
              <a:off x="107504" y="2618978"/>
              <a:ext cx="8928992" cy="2377440"/>
            </p:xfrm>
            <a:graphic>
              <a:graphicData uri="http://schemas.openxmlformats.org/drawingml/2006/table">
                <a:tbl>
                  <a:tblPr firstRow="1" bandRow="1">
                    <a:tableStyleId>{17292A2E-F333-43FB-9621-5CBBE7FDCDCB}</a:tableStyleId>
                  </a:tblPr>
                  <a:tblGrid>
                    <a:gridCol w="4032448">
                      <a:extLst>
                        <a:ext uri="{9D8B030D-6E8A-4147-A177-3AD203B41FA5}">
                          <a16:colId xmlns:a16="http://schemas.microsoft.com/office/drawing/2014/main" val="2801057903"/>
                        </a:ext>
                      </a:extLst>
                    </a:gridCol>
                    <a:gridCol w="4896544">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Description</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262229">
                    <a:tc>
                      <a:txBody>
                        <a:bodyPr/>
                        <a:lstStyle/>
                        <a:p>
                          <a:pPr algn="ctr"/>
                          <a:r>
                            <a:rPr lang="en-US" dirty="0"/>
                            <a:t>Character</a:t>
                          </a:r>
                          <a:r>
                            <a:rPr lang="zh-CN" altLang="en-US" dirty="0"/>
                            <a:t> </a:t>
                          </a:r>
                          <a:r>
                            <a:rPr lang="en-US" dirty="0"/>
                            <a:t>Replacement</a:t>
                          </a:r>
                          <a:r>
                            <a:rPr lang="zh-CN" altLang="en-US" dirty="0"/>
                            <a:t> </a:t>
                          </a:r>
                          <a:r>
                            <a:rPr lang="en-US" altLang="zh-CN" dirty="0"/>
                            <a:t>(CR)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Substitute character randomly with probability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Character</a:t>
                          </a:r>
                          <a:r>
                            <a:rPr lang="zh-CN" altLang="en-US" dirty="0"/>
                            <a:t> </a:t>
                          </a:r>
                          <a:r>
                            <a:rPr lang="en-US" dirty="0"/>
                            <a:t>Deletion</a:t>
                          </a:r>
                          <a:r>
                            <a:rPr lang="zh-CN" altLang="en-US" dirty="0"/>
                            <a:t> </a:t>
                          </a:r>
                          <a:r>
                            <a:rPr lang="en-US" altLang="zh-CN" dirty="0"/>
                            <a:t>(CD)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Delete character randomly with probability</a:t>
                          </a:r>
                          <a:r>
                            <a:rPr lang="zh-CN" altLang="en-US" dirty="0"/>
                            <a:t>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Character</a:t>
                          </a:r>
                          <a:r>
                            <a:rPr lang="zh-CN" altLang="en-US" dirty="0"/>
                            <a:t> </a:t>
                          </a:r>
                          <a:r>
                            <a:rPr lang="en-US" dirty="0"/>
                            <a:t>Insertion</a:t>
                          </a:r>
                          <a:r>
                            <a:rPr lang="zh-CN" altLang="en-US" dirty="0"/>
                            <a:t> </a:t>
                          </a:r>
                          <a:r>
                            <a:rPr lang="en-US" altLang="zh-CN" dirty="0"/>
                            <a:t>(CI)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Insert character randomly with probability</a:t>
                          </a:r>
                          <a:r>
                            <a:rPr lang="zh-CN" altLang="en-US" dirty="0"/>
                            <a:t>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Character</a:t>
                          </a:r>
                          <a:r>
                            <a:rPr lang="zh-CN" altLang="en-US" dirty="0"/>
                            <a:t> </a:t>
                          </a:r>
                          <a:r>
                            <a:rPr lang="en-US" dirty="0"/>
                            <a:t>Swap</a:t>
                          </a:r>
                          <a:r>
                            <a:rPr lang="zh-CN" altLang="en-US" dirty="0"/>
                            <a:t> </a:t>
                          </a:r>
                          <a:r>
                            <a:rPr lang="en-US" altLang="zh-CN" dirty="0"/>
                            <a:t>(CS)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Swap character randomly with probability</a:t>
                          </a:r>
                          <a:r>
                            <a:rPr lang="zh-CN" altLang="en-US" dirty="0"/>
                            <a:t>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Keyboard Typos</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Substitute character by keyboard distance with probability </a:t>
                          </a:r>
                          <a14:m>
                            <m:oMath xmlns:m="http://schemas.openxmlformats.org/officeDocument/2006/math">
                              <m:r>
                                <a:rPr lang="en-US" i="1" dirty="0" smtClean="0">
                                  <a:latin typeface="Cambria Math" panose="02040503050406030204" pitchFamily="18" charset="0"/>
                                </a:rPr>
                                <m:t>𝑝</m:t>
                              </m:r>
                            </m:oMath>
                          </a14:m>
                          <a:r>
                            <a:rPr lang="en-US" altLang="zh-CN" dirty="0"/>
                            <a:t>.</a:t>
                          </a:r>
                          <a:endParaRPr lang="en-US" dirty="0"/>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r h="262229">
                    <a:tc>
                      <a:txBody>
                        <a:bodyPr/>
                        <a:lstStyle/>
                        <a:p>
                          <a:pPr algn="ctr"/>
                          <a:r>
                            <a:rPr lang="en-US" altLang="zh-CN" dirty="0"/>
                            <a:t>Optical Character Recognition (</a:t>
                          </a:r>
                          <a:r>
                            <a:rPr lang="en-US" dirty="0"/>
                            <a:t>OCR</a:t>
                          </a:r>
                          <a:r>
                            <a:rPr lang="en-US" altLang="zh-CN" dirty="0"/>
                            <a:t>)</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Substitute character by pre-deﬁned OCR error with probability</a:t>
                          </a:r>
                          <a:r>
                            <a:rPr lang="zh-CN" altLang="en-US" dirty="0"/>
                            <a:t>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77552102"/>
                      </a:ext>
                    </a:extLst>
                  </a:tr>
                  <a:tr h="262229">
                    <a:tc>
                      <a:txBody>
                        <a:bodyPr/>
                        <a:lstStyle/>
                        <a:p>
                          <a:pPr algn="ctr"/>
                          <a:r>
                            <a:rPr lang="en-US" dirty="0"/>
                            <a:t>Special Symbols Inserting</a:t>
                          </a:r>
                          <a:r>
                            <a:rPr lang="zh-CN" altLang="en-US" dirty="0"/>
                            <a:t> </a:t>
                          </a:r>
                          <a:r>
                            <a:rPr lang="en-US" altLang="zh-CN" dirty="0"/>
                            <a:t>or Deletion</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Insert or delete Special Symbols randomly with probability</a:t>
                          </a:r>
                          <a:r>
                            <a:rPr lang="zh-CN" altLang="en-US" dirty="0"/>
                            <a:t>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13754833"/>
                      </a:ext>
                    </a:extLst>
                  </a:tr>
                </a:tbl>
              </a:graphicData>
            </a:graphic>
          </p:graphicFrame>
        </mc:Choice>
        <mc:Fallback xmlns="">
          <p:graphicFrame>
            <p:nvGraphicFramePr>
              <p:cNvPr id="5" name="Table 4">
                <a:extLst>
                  <a:ext uri="{FF2B5EF4-FFF2-40B4-BE49-F238E27FC236}">
                    <a16:creationId xmlns:a16="http://schemas.microsoft.com/office/drawing/2014/main" id="{4B7D139D-3585-D805-C05C-B24EA038C976}"/>
                  </a:ext>
                </a:extLst>
              </p:cNvPr>
              <p:cNvGraphicFramePr>
                <a:graphicFrameLocks noGrp="1"/>
              </p:cNvGraphicFramePr>
              <p:nvPr>
                <p:extLst>
                  <p:ext uri="{D42A27DB-BD31-4B8C-83A1-F6EECF244321}">
                    <p14:modId xmlns:p14="http://schemas.microsoft.com/office/powerpoint/2010/main" val="3531447727"/>
                  </p:ext>
                </p:extLst>
              </p:nvPr>
            </p:nvGraphicFramePr>
            <p:xfrm>
              <a:off x="107504" y="2618978"/>
              <a:ext cx="8928992" cy="2377440"/>
            </p:xfrm>
            <a:graphic>
              <a:graphicData uri="http://schemas.openxmlformats.org/drawingml/2006/table">
                <a:tbl>
                  <a:tblPr firstRow="1" bandRow="1">
                    <a:tableStyleId>{17292A2E-F333-43FB-9621-5CBBE7FDCDCB}</a:tableStyleId>
                  </a:tblPr>
                  <a:tblGrid>
                    <a:gridCol w="4032448">
                      <a:extLst>
                        <a:ext uri="{9D8B030D-6E8A-4147-A177-3AD203B41FA5}">
                          <a16:colId xmlns:a16="http://schemas.microsoft.com/office/drawing/2014/main" val="2801057903"/>
                        </a:ext>
                      </a:extLst>
                    </a:gridCol>
                    <a:gridCol w="4896544">
                      <a:extLst>
                        <a:ext uri="{9D8B030D-6E8A-4147-A177-3AD203B41FA5}">
                          <a16:colId xmlns:a16="http://schemas.microsoft.com/office/drawing/2014/main" val="2997788649"/>
                        </a:ext>
                      </a:extLst>
                    </a:gridCol>
                  </a:tblGrid>
                  <a:tr h="297180">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Description</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297180">
                    <a:tc>
                      <a:txBody>
                        <a:bodyPr/>
                        <a:lstStyle/>
                        <a:p>
                          <a:pPr algn="ctr"/>
                          <a:r>
                            <a:rPr lang="en-US" dirty="0"/>
                            <a:t>Character</a:t>
                          </a:r>
                          <a:r>
                            <a:rPr lang="zh-CN" altLang="en-US" dirty="0"/>
                            <a:t> </a:t>
                          </a:r>
                          <a:r>
                            <a:rPr lang="en-US" dirty="0"/>
                            <a:t>Replacement</a:t>
                          </a:r>
                          <a:r>
                            <a:rPr lang="zh-CN" altLang="en-US" dirty="0"/>
                            <a:t> </a:t>
                          </a:r>
                          <a:r>
                            <a:rPr lang="en-US" altLang="zh-CN" dirty="0"/>
                            <a:t>(CR)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108696" b="-634783"/>
                          </a:stretch>
                        </a:blipFill>
                      </a:tcPr>
                    </a:tc>
                    <a:extLst>
                      <a:ext uri="{0D108BD9-81ED-4DB2-BD59-A6C34878D82A}">
                        <a16:rowId xmlns:a16="http://schemas.microsoft.com/office/drawing/2014/main" val="1000435383"/>
                      </a:ext>
                    </a:extLst>
                  </a:tr>
                  <a:tr h="297180">
                    <a:tc>
                      <a:txBody>
                        <a:bodyPr/>
                        <a:lstStyle/>
                        <a:p>
                          <a:pPr algn="ctr"/>
                          <a:r>
                            <a:rPr lang="en-US" dirty="0"/>
                            <a:t>Character</a:t>
                          </a:r>
                          <a:r>
                            <a:rPr lang="zh-CN" altLang="en-US" dirty="0"/>
                            <a:t> </a:t>
                          </a:r>
                          <a:r>
                            <a:rPr lang="en-US" dirty="0"/>
                            <a:t>Deletion</a:t>
                          </a:r>
                          <a:r>
                            <a:rPr lang="zh-CN" altLang="en-US" dirty="0"/>
                            <a:t> </a:t>
                          </a:r>
                          <a:r>
                            <a:rPr lang="en-US" altLang="zh-CN" dirty="0"/>
                            <a:t>(CD)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200000" b="-508333"/>
                          </a:stretch>
                        </a:blipFill>
                      </a:tcPr>
                    </a:tc>
                    <a:extLst>
                      <a:ext uri="{0D108BD9-81ED-4DB2-BD59-A6C34878D82A}">
                        <a16:rowId xmlns:a16="http://schemas.microsoft.com/office/drawing/2014/main" val="2767948444"/>
                      </a:ext>
                    </a:extLst>
                  </a:tr>
                  <a:tr h="297180">
                    <a:tc>
                      <a:txBody>
                        <a:bodyPr/>
                        <a:lstStyle/>
                        <a:p>
                          <a:pPr algn="ctr"/>
                          <a:r>
                            <a:rPr lang="en-US" dirty="0"/>
                            <a:t>Character</a:t>
                          </a:r>
                          <a:r>
                            <a:rPr lang="zh-CN" altLang="en-US" dirty="0"/>
                            <a:t> </a:t>
                          </a:r>
                          <a:r>
                            <a:rPr lang="en-US" dirty="0"/>
                            <a:t>Insertion</a:t>
                          </a:r>
                          <a:r>
                            <a:rPr lang="zh-CN" altLang="en-US" dirty="0"/>
                            <a:t> </a:t>
                          </a:r>
                          <a:r>
                            <a:rPr lang="en-US" altLang="zh-CN" dirty="0"/>
                            <a:t>(CI)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313043" b="-430435"/>
                          </a:stretch>
                        </a:blipFill>
                      </a:tcPr>
                    </a:tc>
                    <a:extLst>
                      <a:ext uri="{0D108BD9-81ED-4DB2-BD59-A6C34878D82A}">
                        <a16:rowId xmlns:a16="http://schemas.microsoft.com/office/drawing/2014/main" val="985661624"/>
                      </a:ext>
                    </a:extLst>
                  </a:tr>
                  <a:tr h="297180">
                    <a:tc>
                      <a:txBody>
                        <a:bodyPr/>
                        <a:lstStyle/>
                        <a:p>
                          <a:pPr algn="ctr"/>
                          <a:r>
                            <a:rPr lang="en-US" dirty="0"/>
                            <a:t>Character</a:t>
                          </a:r>
                          <a:r>
                            <a:rPr lang="zh-CN" altLang="en-US" dirty="0"/>
                            <a:t> </a:t>
                          </a:r>
                          <a:r>
                            <a:rPr lang="en-US" dirty="0"/>
                            <a:t>Swap</a:t>
                          </a:r>
                          <a:r>
                            <a:rPr lang="zh-CN" altLang="en-US" dirty="0"/>
                            <a:t> </a:t>
                          </a:r>
                          <a:r>
                            <a:rPr lang="en-US" altLang="zh-CN" dirty="0"/>
                            <a:t>(CS)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395833" b="-312500"/>
                          </a:stretch>
                        </a:blipFill>
                      </a:tcPr>
                    </a:tc>
                    <a:extLst>
                      <a:ext uri="{0D108BD9-81ED-4DB2-BD59-A6C34878D82A}">
                        <a16:rowId xmlns:a16="http://schemas.microsoft.com/office/drawing/2014/main" val="2429509139"/>
                      </a:ext>
                    </a:extLst>
                  </a:tr>
                  <a:tr h="297180">
                    <a:tc>
                      <a:txBody>
                        <a:bodyPr/>
                        <a:lstStyle/>
                        <a:p>
                          <a:pPr algn="ctr"/>
                          <a:r>
                            <a:rPr lang="en-US" dirty="0"/>
                            <a:t>Keyboard Typos</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517391" b="-226087"/>
                          </a:stretch>
                        </a:blipFill>
                      </a:tcPr>
                    </a:tc>
                    <a:extLst>
                      <a:ext uri="{0D108BD9-81ED-4DB2-BD59-A6C34878D82A}">
                        <a16:rowId xmlns:a16="http://schemas.microsoft.com/office/drawing/2014/main" val="1250344350"/>
                      </a:ext>
                    </a:extLst>
                  </a:tr>
                  <a:tr h="297180">
                    <a:tc>
                      <a:txBody>
                        <a:bodyPr/>
                        <a:lstStyle/>
                        <a:p>
                          <a:pPr algn="ctr"/>
                          <a:r>
                            <a:rPr lang="en-US" altLang="zh-CN" dirty="0"/>
                            <a:t>Optical Character Recognition (</a:t>
                          </a:r>
                          <a:r>
                            <a:rPr lang="en-US" dirty="0"/>
                            <a:t>OCR</a:t>
                          </a:r>
                          <a:r>
                            <a:rPr lang="en-US" altLang="zh-CN" dirty="0"/>
                            <a:t>)</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591667" b="-116667"/>
                          </a:stretch>
                        </a:blipFill>
                      </a:tcPr>
                    </a:tc>
                    <a:extLst>
                      <a:ext uri="{0D108BD9-81ED-4DB2-BD59-A6C34878D82A}">
                        <a16:rowId xmlns:a16="http://schemas.microsoft.com/office/drawing/2014/main" val="1077552102"/>
                      </a:ext>
                    </a:extLst>
                  </a:tr>
                  <a:tr h="297180">
                    <a:tc>
                      <a:txBody>
                        <a:bodyPr/>
                        <a:lstStyle/>
                        <a:p>
                          <a:pPr algn="ctr"/>
                          <a:r>
                            <a:rPr lang="en-US" dirty="0"/>
                            <a:t>Special Symbols Inserting</a:t>
                          </a:r>
                          <a:r>
                            <a:rPr lang="zh-CN" altLang="en-US" dirty="0"/>
                            <a:t> </a:t>
                          </a:r>
                          <a:r>
                            <a:rPr lang="en-US" altLang="zh-CN" dirty="0"/>
                            <a:t>or Deletion</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82383" t="-721739" b="-21739"/>
                          </a:stretch>
                        </a:blipFill>
                      </a:tcPr>
                    </a:tc>
                    <a:extLst>
                      <a:ext uri="{0D108BD9-81ED-4DB2-BD59-A6C34878D82A}">
                        <a16:rowId xmlns:a16="http://schemas.microsoft.com/office/drawing/2014/main" val="1413754833"/>
                      </a:ext>
                    </a:extLst>
                  </a:tr>
                </a:tbl>
              </a:graphicData>
            </a:graphic>
          </p:graphicFrame>
        </mc:Fallback>
      </mc:AlternateContent>
    </p:spTree>
    <p:extLst>
      <p:ext uri="{BB962C8B-B14F-4D97-AF65-F5344CB8AC3E}">
        <p14:creationId xmlns:p14="http://schemas.microsoft.com/office/powerpoint/2010/main" val="335681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8984" y="915566"/>
                <a:ext cx="8916973" cy="1656184"/>
              </a:xfrm>
            </p:spPr>
            <p:txBody>
              <a:bodyPr/>
              <a:lstStyle/>
              <a:p>
                <a:pPr lvl="1">
                  <a:lnSpc>
                    <a:spcPct val="120000"/>
                  </a:lnSpc>
                  <a:buClr>
                    <a:srgbClr val="CC0000"/>
                  </a:buClr>
                </a:pPr>
                <a:r>
                  <a:rPr lang="en-US" altLang="zh-CN" sz="1600" b="1" dirty="0"/>
                  <a:t>Different granularities</a:t>
                </a:r>
                <a:r>
                  <a:rPr lang="zh-CN" altLang="en-US" sz="1600" b="1"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b="1" dirty="0"/>
                  <a:t> </a:t>
                </a:r>
                <a:r>
                  <a:rPr lang="en-US" altLang="zh-CN" sz="1600" b="1" dirty="0"/>
                  <a:t>Character-level</a:t>
                </a:r>
                <a:r>
                  <a:rPr lang="zh-CN" altLang="en-US" sz="1600" dirty="0"/>
                  <a:t> </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m:t>
                    </m:r>
                  </m:oMath>
                </a14:m>
                <a:r>
                  <a:rPr lang="zh-CN" altLang="en-US" sz="1600" dirty="0"/>
                  <a:t> </a:t>
                </a:r>
                <a:r>
                  <a:rPr lang="en-US" altLang="zh-CN" sz="1600" dirty="0"/>
                  <a:t>Character Editing</a:t>
                </a:r>
              </a:p>
              <a:p>
                <a:pPr lvl="1">
                  <a:lnSpc>
                    <a:spcPct val="120000"/>
                  </a:lnSpc>
                  <a:buClr>
                    <a:srgbClr val="CC0000"/>
                  </a:buClr>
                </a:pPr>
                <a:r>
                  <a:rPr lang="en-US" altLang="en-US" sz="1600" dirty="0"/>
                  <a:t>The process</a:t>
                </a:r>
                <a:r>
                  <a:rPr lang="zh-CN" altLang="en-US" sz="1600" dirty="0"/>
                  <a:t> </a:t>
                </a:r>
                <a:r>
                  <a:rPr lang="en-US" altLang="en-US" sz="1600" dirty="0"/>
                  <a:t>of </a:t>
                </a:r>
                <a:r>
                  <a:rPr lang="en-US" altLang="en-US" sz="1600" b="1" dirty="0">
                    <a:solidFill>
                      <a:srgbClr val="FF0000"/>
                    </a:solidFill>
                  </a:rPr>
                  <a:t>making changes to characters </a:t>
                </a:r>
                <a:r>
                  <a:rPr lang="en-US" altLang="en-US" sz="1600" dirty="0"/>
                  <a:t>in a text. It involves</a:t>
                </a:r>
                <a:r>
                  <a:rPr lang="zh-CN" altLang="en-US" sz="1600" dirty="0"/>
                  <a:t> </a:t>
                </a:r>
                <a:r>
                  <a:rPr lang="en-US" altLang="en-US" sz="1600" b="1" dirty="0"/>
                  <a:t>substituting</a:t>
                </a:r>
                <a:r>
                  <a:rPr lang="en-US" altLang="zh-CN" sz="1600" b="1" dirty="0"/>
                  <a:t>/replacing</a:t>
                </a:r>
                <a:r>
                  <a:rPr lang="en-US" altLang="en-US" sz="1600" dirty="0"/>
                  <a:t>, </a:t>
                </a:r>
                <a:r>
                  <a:rPr lang="en-US" altLang="en-US" sz="1600" b="1" dirty="0"/>
                  <a:t>deleting</a:t>
                </a:r>
                <a:r>
                  <a:rPr lang="en-US" altLang="en-US" sz="1600" dirty="0"/>
                  <a:t>,</a:t>
                </a:r>
                <a:r>
                  <a:rPr lang="zh-CN" altLang="en-US" sz="1600" dirty="0"/>
                  <a:t> </a:t>
                </a:r>
                <a:r>
                  <a:rPr lang="en-US" altLang="en-US" sz="1600" b="1" dirty="0"/>
                  <a:t>inserting</a:t>
                </a:r>
                <a:r>
                  <a:rPr lang="en-US" altLang="en-US" sz="1600" dirty="0"/>
                  <a:t>, or </a:t>
                </a:r>
                <a:r>
                  <a:rPr lang="en-US" altLang="en-US" sz="1600" b="1" dirty="0"/>
                  <a:t>swapping</a:t>
                </a:r>
                <a:r>
                  <a:rPr lang="en-US" altLang="en-US" sz="1600" dirty="0"/>
                  <a:t> individual characters</a:t>
                </a:r>
                <a:r>
                  <a:rPr lang="en-US" altLang="zh-CN" sz="1600" dirty="0"/>
                  <a:t>,</a:t>
                </a:r>
                <a:r>
                  <a:rPr lang="zh-CN" altLang="en-US" sz="1600" dirty="0"/>
                  <a:t> </a:t>
                </a:r>
                <a:r>
                  <a:rPr lang="en-US" altLang="zh-CN" sz="1600" b="1" dirty="0"/>
                  <a:t>keyboard typos</a:t>
                </a:r>
                <a:r>
                  <a:rPr lang="en-US" altLang="zh-CN" sz="1600" dirty="0"/>
                  <a:t>,</a:t>
                </a:r>
                <a:r>
                  <a:rPr lang="zh-CN" altLang="en-US" sz="1600" dirty="0"/>
                  <a:t> </a:t>
                </a:r>
                <a:r>
                  <a:rPr lang="en-US" altLang="zh-CN" sz="1600" dirty="0"/>
                  <a:t>optical character recognition</a:t>
                </a:r>
                <a:r>
                  <a:rPr lang="zh-CN" altLang="en-US" sz="1600" dirty="0"/>
                  <a:t> </a:t>
                </a:r>
                <a:r>
                  <a:rPr lang="en-US" altLang="zh-CN" sz="1600" dirty="0"/>
                  <a:t>(</a:t>
                </a:r>
                <a:r>
                  <a:rPr lang="en-US" altLang="zh-CN" sz="1600" b="1" dirty="0"/>
                  <a:t>OCR</a:t>
                </a:r>
                <a:r>
                  <a:rPr lang="en-US" altLang="zh-CN" sz="1600" dirty="0"/>
                  <a:t>),</a:t>
                </a:r>
                <a:r>
                  <a:rPr lang="zh-CN" altLang="en-US" sz="1600" dirty="0"/>
                  <a:t> </a:t>
                </a:r>
                <a:r>
                  <a:rPr lang="en-HK" altLang="zh-CN" sz="1600" dirty="0"/>
                  <a:t>and </a:t>
                </a:r>
                <a:r>
                  <a:rPr lang="en-HK" altLang="zh-CN" sz="1600" b="1" dirty="0"/>
                  <a:t>Adding or Removing Special Symbols</a:t>
                </a:r>
                <a:r>
                  <a:rPr lang="en-US" altLang="en-US" sz="1600" dirty="0"/>
                  <a:t>.</a:t>
                </a:r>
              </a:p>
              <a:p>
                <a:pPr marL="342900" lvl="1" indent="0">
                  <a:lnSpc>
                    <a:spcPct val="120000"/>
                  </a:lnSpc>
                  <a:buClr>
                    <a:srgbClr val="CC0000"/>
                  </a:buClr>
                  <a:buNone/>
                </a:pPr>
                <a:br>
                  <a:rPr lang="en-US" altLang="en-US" sz="1600" dirty="0"/>
                </a:br>
                <a:br>
                  <a:rPr lang="en-US" altLang="en-US" sz="1600" dirty="0"/>
                </a:br>
                <a:endParaRPr lang="en-US" altLang="en-US" sz="1600" dirty="0"/>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8984" y="915566"/>
                <a:ext cx="8916973" cy="1656184"/>
              </a:xfrm>
              <a:blipFill>
                <a:blip r:embed="rId4"/>
                <a:stretch>
                  <a:fillRect t="-763" r="-853"/>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555625" y="4903568"/>
            <a:ext cx="9675509" cy="246221"/>
          </a:xfrm>
          <a:prstGeom prst="rect">
            <a:avLst/>
          </a:prstGeom>
          <a:noFill/>
        </p:spPr>
        <p:txBody>
          <a:bodyPr wrap="square">
            <a:spAutoFit/>
          </a:bodyPr>
          <a:lstStyle/>
          <a:p>
            <a:r>
              <a:rPr lang="en-US" altLang="zh-CN" sz="1000" dirty="0">
                <a:latin typeface="+mn-lt"/>
              </a:rPr>
              <a:t>Credits:</a:t>
            </a:r>
            <a:r>
              <a:rPr lang="zh-CN" altLang="en-US" sz="1000" dirty="0">
                <a:latin typeface="+mn-lt"/>
              </a:rPr>
              <a:t> </a:t>
            </a:r>
            <a:r>
              <a:rPr lang="en-US" altLang="zh-CN" sz="1000" dirty="0" err="1">
                <a:latin typeface="+mn-lt"/>
              </a:rPr>
              <a:t>Qiu</a:t>
            </a:r>
            <a:r>
              <a:rPr lang="en-US" altLang="zh-CN" sz="1000" dirty="0">
                <a:latin typeface="+mn-lt"/>
              </a:rPr>
              <a:t> </a:t>
            </a:r>
            <a:r>
              <a:rPr lang="en-US" altLang="zh-CN" sz="1000" i="1" dirty="0">
                <a:latin typeface="+mn-lt"/>
              </a:rPr>
              <a:t>et al.</a:t>
            </a:r>
            <a:r>
              <a:rPr lang="en-US" altLang="zh-CN" sz="1000" dirty="0">
                <a:latin typeface="+mn-lt"/>
              </a:rPr>
              <a:t>,</a:t>
            </a:r>
            <a:r>
              <a:rPr lang="zh-CN" altLang="en-US" sz="1000" dirty="0">
                <a:latin typeface="+mn-lt"/>
              </a:rPr>
              <a:t> </a:t>
            </a:r>
            <a:r>
              <a:rPr lang="en-HK" altLang="zh-CN" sz="1000" dirty="0">
                <a:latin typeface="+mn-lt"/>
              </a:rPr>
              <a:t>Are Multimodal Models Robust to Image and Text Perturbations?</a:t>
            </a:r>
            <a:r>
              <a:rPr lang="en-US" altLang="zh-CN" sz="1000" dirty="0">
                <a:latin typeface="+mn-lt"/>
              </a:rPr>
              <a:t>, In arXiv’23.</a:t>
            </a:r>
          </a:p>
        </p:txBody>
      </p:sp>
      <p:graphicFrame>
        <p:nvGraphicFramePr>
          <p:cNvPr id="5" name="Table 4">
            <a:extLst>
              <a:ext uri="{FF2B5EF4-FFF2-40B4-BE49-F238E27FC236}">
                <a16:creationId xmlns:a16="http://schemas.microsoft.com/office/drawing/2014/main" id="{4B7D139D-3585-D805-C05C-B24EA038C976}"/>
              </a:ext>
            </a:extLst>
          </p:cNvPr>
          <p:cNvGraphicFramePr>
            <a:graphicFrameLocks noGrp="1"/>
          </p:cNvGraphicFramePr>
          <p:nvPr>
            <p:extLst>
              <p:ext uri="{D42A27DB-BD31-4B8C-83A1-F6EECF244321}">
                <p14:modId xmlns:p14="http://schemas.microsoft.com/office/powerpoint/2010/main" val="3796847865"/>
              </p:ext>
            </p:extLst>
          </p:nvPr>
        </p:nvGraphicFramePr>
        <p:xfrm>
          <a:off x="667697" y="2283718"/>
          <a:ext cx="7978334" cy="2674620"/>
        </p:xfrm>
        <a:graphic>
          <a:graphicData uri="http://schemas.openxmlformats.org/drawingml/2006/table">
            <a:tbl>
              <a:tblPr firstRow="1" bandRow="1">
                <a:tableStyleId>{17292A2E-F333-43FB-9621-5CBBE7FDCDCB}</a:tableStyleId>
              </a:tblPr>
              <a:tblGrid>
                <a:gridCol w="3989167">
                  <a:extLst>
                    <a:ext uri="{9D8B030D-6E8A-4147-A177-3AD203B41FA5}">
                      <a16:colId xmlns:a16="http://schemas.microsoft.com/office/drawing/2014/main" val="2801057903"/>
                    </a:ext>
                  </a:extLst>
                </a:gridCol>
                <a:gridCol w="3989167">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Example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189816">
                <a:tc>
                  <a:txBody>
                    <a:bodyPr/>
                    <a:lstStyle/>
                    <a:p>
                      <a:pPr algn="ctr"/>
                      <a:r>
                        <a:rPr lang="en-US" b="1" dirty="0">
                          <a:solidFill>
                            <a:srgbClr val="C00000"/>
                          </a:solidFill>
                        </a:rPr>
                        <a:t>Clean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solidFill>
                            <a:srgbClr val="C00000"/>
                          </a:solidFill>
                        </a:rPr>
                        <a:t>An orange metal bowl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97574530"/>
                  </a:ext>
                </a:extLst>
              </a:tr>
              <a:tr h="262229">
                <a:tc>
                  <a:txBody>
                    <a:bodyPr/>
                    <a:lstStyle/>
                    <a:p>
                      <a:pPr algn="ctr"/>
                      <a:r>
                        <a:rPr lang="en-US" dirty="0"/>
                        <a:t>Character</a:t>
                      </a:r>
                      <a:r>
                        <a:rPr lang="zh-CN" altLang="en-US" dirty="0"/>
                        <a:t> </a:t>
                      </a:r>
                      <a:r>
                        <a:rPr lang="en-HK" dirty="0"/>
                        <a:t>Replacement</a:t>
                      </a:r>
                      <a:r>
                        <a:rPr lang="zh-CN" altLang="en-US" dirty="0"/>
                        <a:t> </a:t>
                      </a:r>
                      <a:r>
                        <a:rPr lang="en-US" altLang="zh-CN" dirty="0"/>
                        <a:t>(CR)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a:t>
                      </a:r>
                      <a:r>
                        <a:rPr lang="en-US" dirty="0" err="1">
                          <a:solidFill>
                            <a:srgbClr val="FF0000"/>
                          </a:solidFill>
                        </a:rPr>
                        <a:t>t</a:t>
                      </a:r>
                      <a:r>
                        <a:rPr lang="en-US" dirty="0" err="1"/>
                        <a:t>owl</a:t>
                      </a:r>
                      <a:r>
                        <a:rPr lang="en-US" dirty="0"/>
                        <a:t> strainer ﬁlle</a:t>
                      </a:r>
                      <a:r>
                        <a:rPr lang="en-US" dirty="0">
                          <a:solidFill>
                            <a:srgbClr val="FF0000"/>
                          </a:solidFill>
                        </a:rPr>
                        <a:t>t</a:t>
                      </a:r>
                      <a:r>
                        <a:rPr lang="en-US" dirty="0"/>
                        <a:t>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Character</a:t>
                      </a:r>
                      <a:r>
                        <a:rPr lang="zh-CN" altLang="en-US" dirty="0"/>
                        <a:t> </a:t>
                      </a:r>
                      <a:r>
                        <a:rPr lang="en-US" dirty="0"/>
                        <a:t>Deletion</a:t>
                      </a:r>
                      <a:r>
                        <a:rPr lang="zh-CN" altLang="en-US" dirty="0"/>
                        <a:t> </a:t>
                      </a:r>
                      <a:r>
                        <a:rPr lang="en-US" altLang="zh-CN" dirty="0"/>
                        <a:t>(CD)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a:t>
                      </a:r>
                      <a:r>
                        <a:rPr lang="en-US" dirty="0">
                          <a:solidFill>
                            <a:srgbClr val="FF0000"/>
                          </a:solidFill>
                        </a:rPr>
                        <a:t>[X]</a:t>
                      </a:r>
                      <a:r>
                        <a:rPr lang="en-US" dirty="0"/>
                        <a:t> metal bowl strainer ﬁl</a:t>
                      </a:r>
                      <a:r>
                        <a:rPr lang="en-US" dirty="0">
                          <a:solidFill>
                            <a:srgbClr val="FF0000"/>
                          </a:solidFill>
                        </a:rPr>
                        <a:t>[X]</a:t>
                      </a:r>
                      <a:r>
                        <a:rPr lang="en-US" dirty="0"/>
                        <a:t>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Character</a:t>
                      </a:r>
                      <a:r>
                        <a:rPr lang="zh-CN" altLang="en-US" dirty="0"/>
                        <a:t> </a:t>
                      </a:r>
                      <a:r>
                        <a:rPr lang="en-US" dirty="0"/>
                        <a:t>Insertion</a:t>
                      </a:r>
                      <a:r>
                        <a:rPr lang="zh-CN" altLang="en-US" dirty="0"/>
                        <a:t> </a:t>
                      </a:r>
                      <a:r>
                        <a:rPr lang="en-US" altLang="zh-CN" dirty="0"/>
                        <a:t>(CI)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a:t>
                      </a:r>
                      <a:r>
                        <a:rPr lang="en-US" dirty="0">
                          <a:solidFill>
                            <a:srgbClr val="FF0000"/>
                          </a:solidFill>
                        </a:rPr>
                        <a:t>d</a:t>
                      </a:r>
                      <a:r>
                        <a:rPr lang="en-US" dirty="0"/>
                        <a:t> orange metal bowl strainer ﬁlled with </a:t>
                      </a:r>
                      <a:r>
                        <a:rPr lang="en-US" dirty="0" err="1"/>
                        <a:t>a</a:t>
                      </a:r>
                      <a:r>
                        <a:rPr lang="en-US" dirty="0" err="1">
                          <a:solidFill>
                            <a:srgbClr val="FF0000"/>
                          </a:solidFill>
                        </a:rPr>
                        <a:t>t</a:t>
                      </a:r>
                      <a:r>
                        <a:rPr lang="en-US" dirty="0" err="1"/>
                        <a:t>pples</a:t>
                      </a:r>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Character</a:t>
                      </a:r>
                      <a:r>
                        <a:rPr lang="zh-CN" altLang="en-US" dirty="0"/>
                        <a:t> </a:t>
                      </a:r>
                      <a:r>
                        <a:rPr lang="en-US" dirty="0"/>
                        <a:t>Swap</a:t>
                      </a:r>
                      <a:r>
                        <a:rPr lang="zh-CN" altLang="en-US" dirty="0"/>
                        <a:t> </a:t>
                      </a:r>
                      <a:r>
                        <a:rPr lang="en-US" altLang="zh-CN" dirty="0"/>
                        <a:t>(CS)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a:t>
                      </a:r>
                      <a:r>
                        <a:rPr lang="en-US" dirty="0" err="1"/>
                        <a:t>me</a:t>
                      </a:r>
                      <a:r>
                        <a:rPr lang="en-US" dirty="0" err="1">
                          <a:solidFill>
                            <a:srgbClr val="FF0000"/>
                          </a:solidFill>
                        </a:rPr>
                        <a:t>at</a:t>
                      </a:r>
                      <a:r>
                        <a:rPr lang="en-US" dirty="0" err="1"/>
                        <a:t>l</a:t>
                      </a:r>
                      <a:r>
                        <a:rPr lang="en-US" dirty="0"/>
                        <a:t> bowl </a:t>
                      </a:r>
                      <a:r>
                        <a:rPr lang="en-US" dirty="0" err="1"/>
                        <a:t>st</a:t>
                      </a:r>
                      <a:r>
                        <a:rPr lang="en-US" dirty="0" err="1">
                          <a:solidFill>
                            <a:srgbClr val="FF0000"/>
                          </a:solidFill>
                        </a:rPr>
                        <a:t>ar</a:t>
                      </a:r>
                      <a:r>
                        <a:rPr lang="en-US" dirty="0" err="1"/>
                        <a:t>iner</a:t>
                      </a:r>
                      <a:r>
                        <a:rPr lang="en-US" dirty="0"/>
                        <a:t>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Keyboard Typos</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a:t>
                      </a:r>
                      <a:r>
                        <a:rPr lang="en-US" dirty="0" err="1"/>
                        <a:t>bow</a:t>
                      </a:r>
                      <a:r>
                        <a:rPr lang="en-US" dirty="0" err="1">
                          <a:solidFill>
                            <a:srgbClr val="FF0000"/>
                          </a:solidFill>
                        </a:rPr>
                        <a:t>k</a:t>
                      </a:r>
                      <a:r>
                        <a:rPr lang="en-US" dirty="0"/>
                        <a:t> strainer ﬁlled </a:t>
                      </a:r>
                      <a:r>
                        <a:rPr lang="en-US" dirty="0" err="1"/>
                        <a:t>wit</a:t>
                      </a:r>
                      <a:r>
                        <a:rPr lang="en-US" dirty="0" err="1">
                          <a:solidFill>
                            <a:srgbClr val="FF0000"/>
                          </a:solidFill>
                        </a:rPr>
                        <a:t>j</a:t>
                      </a:r>
                      <a:r>
                        <a:rPr lang="en-US" dirty="0"/>
                        <a:t>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r h="262229">
                <a:tc>
                  <a:txBody>
                    <a:bodyPr/>
                    <a:lstStyle/>
                    <a:p>
                      <a:pPr algn="ctr"/>
                      <a:r>
                        <a:rPr lang="en-US" altLang="zh-CN" dirty="0"/>
                        <a:t>Optical Character Recognition (</a:t>
                      </a:r>
                      <a:r>
                        <a:rPr lang="en-US" dirty="0"/>
                        <a:t>OCR</a:t>
                      </a:r>
                      <a:r>
                        <a:rPr lang="en-US" altLang="zh-CN" dirty="0"/>
                        <a:t>)</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a:t>
                      </a:r>
                      <a:r>
                        <a:rPr lang="en-US" dirty="0">
                          <a:solidFill>
                            <a:srgbClr val="FF0000"/>
                          </a:solidFill>
                        </a:rPr>
                        <a:t>0</a:t>
                      </a:r>
                      <a:r>
                        <a:rPr lang="en-US" dirty="0"/>
                        <a:t>range metal bowl strainer ﬁlled with app</a:t>
                      </a:r>
                      <a:r>
                        <a:rPr lang="en-US" dirty="0">
                          <a:solidFill>
                            <a:srgbClr val="FF0000"/>
                          </a:solidFill>
                        </a:rPr>
                        <a:t>1</a:t>
                      </a:r>
                      <a:r>
                        <a:rPr lang="en-US" dirty="0"/>
                        <a:t>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77552102"/>
                  </a:ext>
                </a:extLst>
              </a:tr>
              <a:tr h="262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Special Symbols Inserting</a:t>
                      </a:r>
                      <a:r>
                        <a:rPr lang="zh-CN" altLang="en-US" dirty="0"/>
                        <a:t> </a:t>
                      </a:r>
                      <a:r>
                        <a:rPr lang="en-US" altLang="zh-CN" dirty="0"/>
                        <a:t>or Deletion</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An orange metal bowl</a:t>
                      </a:r>
                      <a:r>
                        <a:rPr lang="en-US" altLang="zh-CN" dirty="0">
                          <a:solidFill>
                            <a:srgbClr val="FF0000"/>
                          </a:solidFill>
                        </a:rPr>
                        <a:t>?</a:t>
                      </a:r>
                      <a:r>
                        <a:rPr lang="en-US" dirty="0"/>
                        <a:t> strainer ﬁlled with apples</a:t>
                      </a:r>
                      <a:r>
                        <a:rPr lang="en-US" altLang="zh-CN" dirty="0">
                          <a:solidFill>
                            <a:srgbClr val="FF0000"/>
                          </a:solidFill>
                        </a:rPr>
                        <a:t>!</a:t>
                      </a:r>
                      <a:endParaRPr lang="en-US" dirty="0">
                        <a:solidFill>
                          <a:srgbClr val="FF0000"/>
                        </a:solidFill>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536331417"/>
                  </a:ext>
                </a:extLst>
              </a:tr>
            </a:tbl>
          </a:graphicData>
        </a:graphic>
      </p:graphicFrame>
    </p:spTree>
    <p:extLst>
      <p:ext uri="{BB962C8B-B14F-4D97-AF65-F5344CB8AC3E}">
        <p14:creationId xmlns:p14="http://schemas.microsoft.com/office/powerpoint/2010/main" val="80545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1113371"/>
                <a:ext cx="8515350" cy="1229614"/>
              </a:xfrm>
            </p:spPr>
            <p:txBody>
              <a:bodyPr/>
              <a:lstStyle/>
              <a:p>
                <a:pPr lvl="1">
                  <a:lnSpc>
                    <a:spcPct val="120000"/>
                  </a:lnSpc>
                  <a:buClr>
                    <a:srgbClr val="CC0000"/>
                  </a:buClr>
                </a:pPr>
                <a:r>
                  <a:rPr lang="en-US" altLang="zh-CN" sz="1600" b="1" dirty="0"/>
                  <a:t>Different granularities</a:t>
                </a:r>
                <a:r>
                  <a:rPr lang="zh-CN" altLang="en-US" sz="1600" b="1"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b="1" dirty="0"/>
                  <a:t>Word-level</a:t>
                </a:r>
                <a:r>
                  <a:rPr lang="zh-CN" altLang="en-US" sz="1600"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dirty="0"/>
                  <a:t>Word Manipulation</a:t>
                </a:r>
              </a:p>
              <a:p>
                <a:pPr lvl="1">
                  <a:lnSpc>
                    <a:spcPct val="120000"/>
                  </a:lnSpc>
                  <a:buClr>
                    <a:srgbClr val="CC0000"/>
                  </a:buClr>
                </a:pPr>
                <a:r>
                  <a:rPr lang="en-US" altLang="zh-CN" sz="1600" dirty="0"/>
                  <a:t>Words are</a:t>
                </a:r>
                <a:r>
                  <a:rPr lang="zh-CN" altLang="en-US" sz="1600" dirty="0"/>
                  <a:t> </a:t>
                </a:r>
                <a:r>
                  <a:rPr lang="en-US" altLang="zh-CN" sz="1600" dirty="0"/>
                  <a:t>replaced with other related words,</a:t>
                </a:r>
                <a:r>
                  <a:rPr lang="zh-CN" altLang="en-US" sz="1600" dirty="0"/>
                  <a:t> </a:t>
                </a:r>
                <a:r>
                  <a:rPr lang="en-US" altLang="zh-CN" sz="1600" i="1" dirty="0"/>
                  <a:t>e.g.</a:t>
                </a:r>
                <a:r>
                  <a:rPr lang="en-US" altLang="zh-CN" sz="1600" dirty="0"/>
                  <a:t>,</a:t>
                </a:r>
                <a:r>
                  <a:rPr lang="zh-CN" altLang="en-US" sz="1600" dirty="0"/>
                  <a:t> </a:t>
                </a:r>
                <a:r>
                  <a:rPr lang="en-US" altLang="en-US" sz="1600" b="1" dirty="0"/>
                  <a:t>synonym replacement </a:t>
                </a:r>
                <a:r>
                  <a:rPr lang="en-US" altLang="en-US" sz="1600" dirty="0"/>
                  <a:t>(SR), </a:t>
                </a:r>
                <a:r>
                  <a:rPr lang="en-US" altLang="en-US" sz="1600" b="1" dirty="0"/>
                  <a:t>word insertion</a:t>
                </a:r>
                <a:r>
                  <a:rPr lang="en-US" altLang="en-US" sz="1600" dirty="0"/>
                  <a:t> (WR), </a:t>
                </a:r>
                <a:r>
                  <a:rPr lang="en-US" altLang="en-US" sz="1600" b="1" dirty="0"/>
                  <a:t>word swap </a:t>
                </a:r>
                <a:r>
                  <a:rPr lang="en-US" altLang="en-US" sz="1600" dirty="0"/>
                  <a:t>(WS), </a:t>
                </a:r>
                <a:r>
                  <a:rPr lang="en-US" altLang="en-US" sz="1600" b="1" dirty="0"/>
                  <a:t>word deletion </a:t>
                </a:r>
                <a:r>
                  <a:rPr lang="en-US" altLang="en-US" sz="1600" dirty="0"/>
                  <a:t>(WD), and </a:t>
                </a:r>
                <a:r>
                  <a:rPr lang="en-US" altLang="en-US" sz="1600" b="1" dirty="0"/>
                  <a:t>insert punctuation </a:t>
                </a:r>
                <a:r>
                  <a:rPr lang="en-US" altLang="en-US" sz="1600" dirty="0"/>
                  <a:t>(IP)</a:t>
                </a: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1531" y="1113371"/>
                <a:ext cx="8515350" cy="1229614"/>
              </a:xfrm>
              <a:blipFill>
                <a:blip r:embed="rId4"/>
                <a:stretch>
                  <a:fillRect r="-446"/>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314325" y="4790505"/>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8032795-1FB7-25C8-884E-082848C264E7}"/>
                  </a:ext>
                </a:extLst>
              </p:cNvPr>
              <p:cNvGraphicFramePr>
                <a:graphicFrameLocks noGrp="1"/>
              </p:cNvGraphicFramePr>
              <p:nvPr>
                <p:extLst>
                  <p:ext uri="{D42A27DB-BD31-4B8C-83A1-F6EECF244321}">
                    <p14:modId xmlns:p14="http://schemas.microsoft.com/office/powerpoint/2010/main" val="4024015760"/>
                  </p:ext>
                </p:extLst>
              </p:nvPr>
            </p:nvGraphicFramePr>
            <p:xfrm>
              <a:off x="314325" y="2322922"/>
              <a:ext cx="8515350" cy="2194560"/>
            </p:xfrm>
            <a:graphic>
              <a:graphicData uri="http://schemas.openxmlformats.org/drawingml/2006/table">
                <a:tbl>
                  <a:tblPr firstRow="1" bandRow="1">
                    <a:tableStyleId>{17292A2E-F333-43FB-9621-5CBBE7FDCDCB}</a:tableStyleId>
                  </a:tblPr>
                  <a:tblGrid>
                    <a:gridCol w="2245728">
                      <a:extLst>
                        <a:ext uri="{9D8B030D-6E8A-4147-A177-3AD203B41FA5}">
                          <a16:colId xmlns:a16="http://schemas.microsoft.com/office/drawing/2014/main" val="2801057903"/>
                        </a:ext>
                      </a:extLst>
                    </a:gridCol>
                    <a:gridCol w="6269622">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Description</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262229">
                    <a:tc>
                      <a:txBody>
                        <a:bodyPr/>
                        <a:lstStyle/>
                        <a:p>
                          <a:pPr algn="ctr"/>
                          <a:r>
                            <a:rPr lang="en-US" dirty="0"/>
                            <a:t>Synonym Replacement</a:t>
                          </a:r>
                          <a:r>
                            <a:rPr lang="zh-CN" altLang="en-US" dirty="0"/>
                            <a:t> </a:t>
                          </a:r>
                          <a:r>
                            <a:rPr lang="en-US" altLang="zh-CN" dirty="0"/>
                            <a:t>(SR)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Randomly choose </a:t>
                          </a:r>
                          <a14:m>
                            <m:oMath xmlns:m="http://schemas.openxmlformats.org/officeDocument/2006/math">
                              <m:r>
                                <a:rPr lang="en-US" i="1" dirty="0" smtClean="0">
                                  <a:latin typeface="Cambria Math" panose="02040503050406030204" pitchFamily="18" charset="0"/>
                                </a:rPr>
                                <m:t>𝑛</m:t>
                              </m:r>
                            </m:oMath>
                          </a14:m>
                          <a:r>
                            <a:rPr lang="en-US" dirty="0"/>
                            <a:t> words from the sentence that are not stop words. Replace each of these words with one of its synonyms chosen at random.</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Word Insertion</a:t>
                          </a:r>
                          <a:r>
                            <a:rPr lang="zh-CN" altLang="en-US" dirty="0"/>
                            <a:t> </a:t>
                          </a:r>
                          <a:r>
                            <a:rPr lang="en-US" altLang="zh-CN" dirty="0"/>
                            <a:t>(WI)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Find a random synonym of a random word in the sentence that is not a stop word. Insert that synonym into a random position in the sentence. Do this </a:t>
                          </a:r>
                          <a14:m>
                            <m:oMath xmlns:m="http://schemas.openxmlformats.org/officeDocument/2006/math">
                              <m:r>
                                <a:rPr lang="en-US" i="1" dirty="0" smtClean="0">
                                  <a:latin typeface="Cambria Math" panose="02040503050406030204" pitchFamily="18" charset="0"/>
                                </a:rPr>
                                <m:t>𝑛</m:t>
                              </m:r>
                            </m:oMath>
                          </a14:m>
                          <a:r>
                            <a:rPr lang="en-US" dirty="0"/>
                            <a:t> times.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Word Swap</a:t>
                          </a:r>
                          <a:r>
                            <a:rPr lang="zh-CN" altLang="en-US" dirty="0"/>
                            <a:t> </a:t>
                          </a:r>
                          <a:r>
                            <a:rPr lang="en-US" altLang="zh-CN" dirty="0"/>
                            <a:t>(WS)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Randomly choose two words in the sentence and swap their positions. Do this </a:t>
                          </a:r>
                          <a14:m>
                            <m:oMath xmlns:m="http://schemas.openxmlformats.org/officeDocument/2006/math">
                              <m:r>
                                <a:rPr lang="en-US" i="1" dirty="0" smtClean="0">
                                  <a:latin typeface="Cambria Math" panose="02040503050406030204" pitchFamily="18" charset="0"/>
                                </a:rPr>
                                <m:t>𝑛</m:t>
                              </m:r>
                            </m:oMath>
                          </a14:m>
                          <a:r>
                            <a:rPr lang="en-US" dirty="0"/>
                            <a:t> times.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Word Deletion</a:t>
                          </a:r>
                          <a:r>
                            <a:rPr lang="zh-CN" altLang="en-US" dirty="0"/>
                            <a:t> </a:t>
                          </a:r>
                          <a:r>
                            <a:rPr lang="en-US" altLang="zh-CN" dirty="0"/>
                            <a:t>(WD)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Each word in the sentence can be randomly removed with probability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Insert Punctuation</a:t>
                          </a:r>
                          <a:r>
                            <a:rPr lang="zh-CN" altLang="en-US" dirty="0"/>
                            <a:t> </a:t>
                          </a:r>
                          <a:r>
                            <a:rPr lang="en-US" altLang="zh-CN" dirty="0"/>
                            <a:t>(IP)</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Random insert punctuation in the sentence with probability </a:t>
                          </a:r>
                          <a14:m>
                            <m:oMath xmlns:m="http://schemas.openxmlformats.org/officeDocument/2006/math">
                              <m:r>
                                <a:rPr lang="en-US" i="1" dirty="0" smtClean="0">
                                  <a:latin typeface="Cambria Math" panose="02040503050406030204" pitchFamily="18" charset="0"/>
                                </a:rPr>
                                <m:t>𝑝</m:t>
                              </m:r>
                            </m:oMath>
                          </a14:m>
                          <a:r>
                            <a:rPr lang="en-US" dirty="0"/>
                            <a:t>.</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bl>
              </a:graphicData>
            </a:graphic>
          </p:graphicFrame>
        </mc:Choice>
        <mc:Fallback xmlns="">
          <p:graphicFrame>
            <p:nvGraphicFramePr>
              <p:cNvPr id="3" name="Table 2">
                <a:extLst>
                  <a:ext uri="{FF2B5EF4-FFF2-40B4-BE49-F238E27FC236}">
                    <a16:creationId xmlns:a16="http://schemas.microsoft.com/office/drawing/2014/main" id="{C8032795-1FB7-25C8-884E-082848C264E7}"/>
                  </a:ext>
                </a:extLst>
              </p:cNvPr>
              <p:cNvGraphicFramePr>
                <a:graphicFrameLocks noGrp="1"/>
              </p:cNvGraphicFramePr>
              <p:nvPr>
                <p:extLst>
                  <p:ext uri="{D42A27DB-BD31-4B8C-83A1-F6EECF244321}">
                    <p14:modId xmlns:p14="http://schemas.microsoft.com/office/powerpoint/2010/main" val="4024015760"/>
                  </p:ext>
                </p:extLst>
              </p:nvPr>
            </p:nvGraphicFramePr>
            <p:xfrm>
              <a:off x="314325" y="2322922"/>
              <a:ext cx="8515350" cy="2194560"/>
            </p:xfrm>
            <a:graphic>
              <a:graphicData uri="http://schemas.openxmlformats.org/drawingml/2006/table">
                <a:tbl>
                  <a:tblPr firstRow="1" bandRow="1">
                    <a:tableStyleId>{17292A2E-F333-43FB-9621-5CBBE7FDCDCB}</a:tableStyleId>
                  </a:tblPr>
                  <a:tblGrid>
                    <a:gridCol w="2245728">
                      <a:extLst>
                        <a:ext uri="{9D8B030D-6E8A-4147-A177-3AD203B41FA5}">
                          <a16:colId xmlns:a16="http://schemas.microsoft.com/office/drawing/2014/main" val="2801057903"/>
                        </a:ext>
                      </a:extLst>
                    </a:gridCol>
                    <a:gridCol w="6269622">
                      <a:extLst>
                        <a:ext uri="{9D8B030D-6E8A-4147-A177-3AD203B41FA5}">
                          <a16:colId xmlns:a16="http://schemas.microsoft.com/office/drawing/2014/main" val="2997788649"/>
                        </a:ext>
                      </a:extLst>
                    </a:gridCol>
                  </a:tblGrid>
                  <a:tr h="297180">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Description</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502920">
                    <a:tc>
                      <a:txBody>
                        <a:bodyPr/>
                        <a:lstStyle/>
                        <a:p>
                          <a:pPr algn="ctr"/>
                          <a:r>
                            <a:rPr lang="en-US" dirty="0"/>
                            <a:t>Synonym Replacement</a:t>
                          </a:r>
                          <a:r>
                            <a:rPr lang="zh-CN" altLang="en-US" dirty="0"/>
                            <a:t> </a:t>
                          </a:r>
                          <a:r>
                            <a:rPr lang="en-US" altLang="zh-CN" dirty="0"/>
                            <a:t>(SR)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35758" t="-61538" b="-297436"/>
                          </a:stretch>
                        </a:blipFill>
                      </a:tcPr>
                    </a:tc>
                    <a:extLst>
                      <a:ext uri="{0D108BD9-81ED-4DB2-BD59-A6C34878D82A}">
                        <a16:rowId xmlns:a16="http://schemas.microsoft.com/office/drawing/2014/main" val="1000435383"/>
                      </a:ext>
                    </a:extLst>
                  </a:tr>
                  <a:tr h="502920">
                    <a:tc>
                      <a:txBody>
                        <a:bodyPr/>
                        <a:lstStyle/>
                        <a:p>
                          <a:pPr algn="ctr"/>
                          <a:r>
                            <a:rPr lang="en-US" dirty="0"/>
                            <a:t>Word Insertion</a:t>
                          </a:r>
                          <a:r>
                            <a:rPr lang="zh-CN" altLang="en-US" dirty="0"/>
                            <a:t> </a:t>
                          </a:r>
                          <a:r>
                            <a:rPr lang="en-US" altLang="zh-CN" dirty="0"/>
                            <a:t>(WI)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35758" t="-157500" b="-190000"/>
                          </a:stretch>
                        </a:blipFill>
                      </a:tcPr>
                    </a:tc>
                    <a:extLst>
                      <a:ext uri="{0D108BD9-81ED-4DB2-BD59-A6C34878D82A}">
                        <a16:rowId xmlns:a16="http://schemas.microsoft.com/office/drawing/2014/main" val="2767948444"/>
                      </a:ext>
                    </a:extLst>
                  </a:tr>
                  <a:tr h="297180">
                    <a:tc>
                      <a:txBody>
                        <a:bodyPr/>
                        <a:lstStyle/>
                        <a:p>
                          <a:pPr algn="ctr"/>
                          <a:r>
                            <a:rPr lang="en-US" dirty="0"/>
                            <a:t>Word Swap</a:t>
                          </a:r>
                          <a:r>
                            <a:rPr lang="zh-CN" altLang="en-US" dirty="0"/>
                            <a:t> </a:t>
                          </a:r>
                          <a:r>
                            <a:rPr lang="en-US" altLang="zh-CN" dirty="0"/>
                            <a:t>(WS)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35758" t="-429167" b="-216667"/>
                          </a:stretch>
                        </a:blipFill>
                      </a:tcPr>
                    </a:tc>
                    <a:extLst>
                      <a:ext uri="{0D108BD9-81ED-4DB2-BD59-A6C34878D82A}">
                        <a16:rowId xmlns:a16="http://schemas.microsoft.com/office/drawing/2014/main" val="985661624"/>
                      </a:ext>
                    </a:extLst>
                  </a:tr>
                  <a:tr h="297180">
                    <a:tc>
                      <a:txBody>
                        <a:bodyPr/>
                        <a:lstStyle/>
                        <a:p>
                          <a:pPr algn="ctr"/>
                          <a:r>
                            <a:rPr lang="en-US" dirty="0"/>
                            <a:t>Word Deletion</a:t>
                          </a:r>
                          <a:r>
                            <a:rPr lang="zh-CN" altLang="en-US" dirty="0"/>
                            <a:t> </a:t>
                          </a:r>
                          <a:r>
                            <a:rPr lang="en-US" altLang="zh-CN" dirty="0"/>
                            <a:t>(WD)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35758" t="-552174" b="-126087"/>
                          </a:stretch>
                        </a:blipFill>
                      </a:tcPr>
                    </a:tc>
                    <a:extLst>
                      <a:ext uri="{0D108BD9-81ED-4DB2-BD59-A6C34878D82A}">
                        <a16:rowId xmlns:a16="http://schemas.microsoft.com/office/drawing/2014/main" val="2429509139"/>
                      </a:ext>
                    </a:extLst>
                  </a:tr>
                  <a:tr h="297180">
                    <a:tc>
                      <a:txBody>
                        <a:bodyPr/>
                        <a:lstStyle/>
                        <a:p>
                          <a:pPr algn="ctr"/>
                          <a:r>
                            <a:rPr lang="en-US" dirty="0"/>
                            <a:t>Insert Punctuation</a:t>
                          </a:r>
                          <a:r>
                            <a:rPr lang="zh-CN" altLang="en-US" dirty="0"/>
                            <a:t> </a:t>
                          </a:r>
                          <a:r>
                            <a:rPr lang="en-US" altLang="zh-CN" dirty="0"/>
                            <a:t>(IP)</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blipFill>
                          <a:blip r:embed="rId5"/>
                          <a:stretch>
                            <a:fillRect l="-35758" t="-625000" b="-20833"/>
                          </a:stretch>
                        </a:blipFill>
                      </a:tcPr>
                    </a:tc>
                    <a:extLst>
                      <a:ext uri="{0D108BD9-81ED-4DB2-BD59-A6C34878D82A}">
                        <a16:rowId xmlns:a16="http://schemas.microsoft.com/office/drawing/2014/main" val="1250344350"/>
                      </a:ext>
                    </a:extLst>
                  </a:tr>
                </a:tbl>
              </a:graphicData>
            </a:graphic>
          </p:graphicFrame>
        </mc:Fallback>
      </mc:AlternateContent>
    </p:spTree>
    <p:extLst>
      <p:ext uri="{BB962C8B-B14F-4D97-AF65-F5344CB8AC3E}">
        <p14:creationId xmlns:p14="http://schemas.microsoft.com/office/powerpoint/2010/main" val="382781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F87B7-DE35-772D-1BB8-A6AB1CFDF59A}"/>
              </a:ext>
            </a:extLst>
          </p:cNvPr>
          <p:cNvSpPr/>
          <p:nvPr/>
        </p:nvSpPr>
        <p:spPr>
          <a:xfrm>
            <a:off x="497969" y="3930385"/>
            <a:ext cx="8208912" cy="86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568661" y="352995"/>
                <a:ext cx="7886700" cy="841375"/>
              </a:xfrm>
            </p:spPr>
            <p:txBody>
              <a:bodyPr/>
              <a:lstStyle/>
              <a:p>
                <a:r>
                  <a:rPr lang="en-US" altLang="en-US" sz="2800" b="1" dirty="0">
                    <a:latin typeface="+mn-lt"/>
                  </a:rPr>
                  <a:t>Part </a:t>
                </a:r>
                <a:r>
                  <a:rPr lang="en-US" altLang="zh-CN" sz="2800" b="1" dirty="0">
                    <a:latin typeface="+mn-lt"/>
                  </a:rPr>
                  <a:t>2</a:t>
                </a:r>
                <a:r>
                  <a:rPr lang="zh-CN" altLang="en-US" sz="2800" b="1" dirty="0">
                    <a:latin typeface="+mn-lt"/>
                  </a:rPr>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Prompt Perturbation Category</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568661" y="352995"/>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191531" y="1113371"/>
                <a:ext cx="8515350" cy="1229614"/>
              </a:xfrm>
            </p:spPr>
            <p:txBody>
              <a:bodyPr/>
              <a:lstStyle/>
              <a:p>
                <a:pPr lvl="1">
                  <a:lnSpc>
                    <a:spcPct val="120000"/>
                  </a:lnSpc>
                  <a:buClr>
                    <a:srgbClr val="CC0000"/>
                  </a:buClr>
                </a:pPr>
                <a:r>
                  <a:rPr lang="en-US" altLang="zh-CN" sz="1600" b="1" dirty="0"/>
                  <a:t>Different granularities</a:t>
                </a:r>
                <a:r>
                  <a:rPr lang="zh-CN" altLang="en-US" sz="1600" b="1"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b="1" dirty="0"/>
                  <a:t>Word-level</a:t>
                </a:r>
                <a:r>
                  <a:rPr lang="zh-CN" altLang="en-US" sz="1600" dirty="0"/>
                  <a:t> </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oMath>
                </a14:m>
                <a:r>
                  <a:rPr lang="zh-CN" altLang="en-US" sz="1600" dirty="0"/>
                  <a:t> </a:t>
                </a:r>
                <a:r>
                  <a:rPr lang="en-US" altLang="zh-CN" sz="1600" dirty="0"/>
                  <a:t>Word Manipulation</a:t>
                </a:r>
              </a:p>
              <a:p>
                <a:pPr lvl="1">
                  <a:lnSpc>
                    <a:spcPct val="120000"/>
                  </a:lnSpc>
                  <a:buClr>
                    <a:srgbClr val="CC0000"/>
                  </a:buClr>
                </a:pPr>
                <a:r>
                  <a:rPr lang="en-US" altLang="zh-CN" sz="1600" dirty="0"/>
                  <a:t>Words are</a:t>
                </a:r>
                <a:r>
                  <a:rPr lang="zh-CN" altLang="en-US" sz="1600" dirty="0"/>
                  <a:t> </a:t>
                </a:r>
                <a:r>
                  <a:rPr lang="en-US" altLang="zh-CN" sz="1600" dirty="0"/>
                  <a:t>replaced with other related words,</a:t>
                </a:r>
                <a:r>
                  <a:rPr lang="zh-CN" altLang="en-US" sz="1600" dirty="0"/>
                  <a:t> </a:t>
                </a:r>
                <a:r>
                  <a:rPr lang="en-US" altLang="zh-CN" sz="1600" i="1" dirty="0"/>
                  <a:t>e.g.</a:t>
                </a:r>
                <a:r>
                  <a:rPr lang="en-US" altLang="zh-CN" sz="1600" dirty="0"/>
                  <a:t>,</a:t>
                </a:r>
                <a:r>
                  <a:rPr lang="zh-CN" altLang="en-US" sz="1600" dirty="0"/>
                  <a:t> </a:t>
                </a:r>
                <a:r>
                  <a:rPr lang="en-US" altLang="en-US" sz="1600" b="1" dirty="0"/>
                  <a:t>synonym replacement </a:t>
                </a:r>
                <a:r>
                  <a:rPr lang="en-US" altLang="en-US" sz="1600" dirty="0"/>
                  <a:t>(SR), </a:t>
                </a:r>
                <a:r>
                  <a:rPr lang="en-US" altLang="en-US" sz="1600" b="1" dirty="0"/>
                  <a:t>word insertion</a:t>
                </a:r>
                <a:r>
                  <a:rPr lang="en-US" altLang="en-US" sz="1600" dirty="0"/>
                  <a:t> (WR), </a:t>
                </a:r>
                <a:r>
                  <a:rPr lang="en-US" altLang="en-US" sz="1600" b="1" dirty="0"/>
                  <a:t>word swap </a:t>
                </a:r>
                <a:r>
                  <a:rPr lang="en-US" altLang="en-US" sz="1600" dirty="0"/>
                  <a:t>(WS), </a:t>
                </a:r>
                <a:r>
                  <a:rPr lang="en-US" altLang="en-US" sz="1600" b="1" dirty="0"/>
                  <a:t>word deletion </a:t>
                </a:r>
                <a:r>
                  <a:rPr lang="en-US" altLang="en-US" sz="1600" dirty="0"/>
                  <a:t>(WD), and </a:t>
                </a:r>
                <a:r>
                  <a:rPr lang="en-US" altLang="en-US" sz="1600" b="1" dirty="0"/>
                  <a:t>insert punctuation </a:t>
                </a:r>
                <a:r>
                  <a:rPr lang="en-US" altLang="en-US" sz="1600" dirty="0"/>
                  <a:t>(IP)</a:t>
                </a: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191531" y="1113371"/>
                <a:ext cx="8515350" cy="1229614"/>
              </a:xfrm>
              <a:blipFill>
                <a:blip r:embed="rId4"/>
                <a:stretch>
                  <a:fillRect r="-446"/>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sz="1200" dirty="0">
                <a:latin typeface="Arial" panose="020B0604020202020204" pitchFamily="34" charset="0"/>
                <a:cs typeface="Arial" panose="020B0604020202020204" pitchFamily="34" charset="0"/>
              </a:rPr>
              <a:t>Prompt</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Perturbation and Robustness Evaluation</a:t>
            </a:r>
            <a:endParaRPr lang="en-US" altLang="en-US" dirty="0"/>
          </a:p>
        </p:txBody>
      </p:sp>
      <p:sp>
        <p:nvSpPr>
          <p:cNvPr id="4" name="TextBox 3">
            <a:extLst>
              <a:ext uri="{FF2B5EF4-FFF2-40B4-BE49-F238E27FC236}">
                <a16:creationId xmlns:a16="http://schemas.microsoft.com/office/drawing/2014/main" id="{97D86577-37E4-0EEE-7A14-B4F0886F85CD}"/>
              </a:ext>
            </a:extLst>
          </p:cNvPr>
          <p:cNvSpPr txBox="1"/>
          <p:nvPr/>
        </p:nvSpPr>
        <p:spPr>
          <a:xfrm>
            <a:off x="568661" y="4791483"/>
            <a:ext cx="914234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err="1">
                <a:latin typeface="+mn-lt"/>
              </a:rPr>
              <a:t>Qiu</a:t>
            </a:r>
            <a:r>
              <a:rPr lang="en-US" altLang="zh-CN" sz="1200" dirty="0">
                <a:latin typeface="+mn-lt"/>
              </a:rPr>
              <a:t> </a:t>
            </a:r>
            <a:r>
              <a:rPr lang="en-US" altLang="zh-CN" sz="1200" i="1" dirty="0">
                <a:latin typeface="+mn-lt"/>
              </a:rPr>
              <a:t>et al.</a:t>
            </a:r>
            <a:r>
              <a:rPr lang="en-US" altLang="zh-CN" sz="1200" dirty="0">
                <a:latin typeface="+mn-lt"/>
              </a:rPr>
              <a:t>,</a:t>
            </a:r>
            <a:r>
              <a:rPr lang="zh-CN" altLang="en-US" sz="1200" dirty="0">
                <a:latin typeface="+mn-lt"/>
              </a:rPr>
              <a:t> </a:t>
            </a:r>
            <a:r>
              <a:rPr lang="en-HK" altLang="zh-CN" sz="1200" dirty="0">
                <a:latin typeface="+mn-lt"/>
              </a:rPr>
              <a:t>Are Multimodal Models Robust to Image and Text Perturbations?</a:t>
            </a:r>
            <a:r>
              <a:rPr lang="en-US" altLang="zh-CN" sz="1200" dirty="0">
                <a:latin typeface="+mn-lt"/>
              </a:rPr>
              <a:t>, In arXiv’23.</a:t>
            </a:r>
          </a:p>
        </p:txBody>
      </p:sp>
      <p:graphicFrame>
        <p:nvGraphicFramePr>
          <p:cNvPr id="3" name="Table 2">
            <a:extLst>
              <a:ext uri="{FF2B5EF4-FFF2-40B4-BE49-F238E27FC236}">
                <a16:creationId xmlns:a16="http://schemas.microsoft.com/office/drawing/2014/main" id="{C8032795-1FB7-25C8-884E-082848C264E7}"/>
              </a:ext>
            </a:extLst>
          </p:cNvPr>
          <p:cNvGraphicFramePr>
            <a:graphicFrameLocks noGrp="1"/>
          </p:cNvGraphicFramePr>
          <p:nvPr>
            <p:extLst>
              <p:ext uri="{D42A27DB-BD31-4B8C-83A1-F6EECF244321}">
                <p14:modId xmlns:p14="http://schemas.microsoft.com/office/powerpoint/2010/main" val="2324228543"/>
              </p:ext>
            </p:extLst>
          </p:nvPr>
        </p:nvGraphicFramePr>
        <p:xfrm>
          <a:off x="667697" y="2437222"/>
          <a:ext cx="7978334" cy="2080260"/>
        </p:xfrm>
        <a:graphic>
          <a:graphicData uri="http://schemas.openxmlformats.org/drawingml/2006/table">
            <a:tbl>
              <a:tblPr firstRow="1" bandRow="1">
                <a:tableStyleId>{17292A2E-F333-43FB-9621-5CBBE7FDCDCB}</a:tableStyleId>
              </a:tblPr>
              <a:tblGrid>
                <a:gridCol w="3989167">
                  <a:extLst>
                    <a:ext uri="{9D8B030D-6E8A-4147-A177-3AD203B41FA5}">
                      <a16:colId xmlns:a16="http://schemas.microsoft.com/office/drawing/2014/main" val="2801057903"/>
                    </a:ext>
                  </a:extLst>
                </a:gridCol>
                <a:gridCol w="3989167">
                  <a:extLst>
                    <a:ext uri="{9D8B030D-6E8A-4147-A177-3AD203B41FA5}">
                      <a16:colId xmlns:a16="http://schemas.microsoft.com/office/drawing/2014/main" val="2997788649"/>
                    </a:ext>
                  </a:extLst>
                </a:gridCol>
              </a:tblGrid>
              <a:tr h="262229">
                <a:tc>
                  <a:txBody>
                    <a:bodyPr/>
                    <a:lstStyle/>
                    <a:p>
                      <a:pPr algn="ctr"/>
                      <a:r>
                        <a:rPr lang="en-US" dirty="0"/>
                        <a:t>Perturbation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a:t>Example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72733290"/>
                  </a:ext>
                </a:extLst>
              </a:tr>
              <a:tr h="189816">
                <a:tc>
                  <a:txBody>
                    <a:bodyPr/>
                    <a:lstStyle/>
                    <a:p>
                      <a:pPr algn="ctr"/>
                      <a:r>
                        <a:rPr lang="en-US" b="1" dirty="0">
                          <a:solidFill>
                            <a:srgbClr val="C00000"/>
                          </a:solidFill>
                        </a:rPr>
                        <a:t>Clean</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solidFill>
                            <a:srgbClr val="C00000"/>
                          </a:solidFill>
                        </a:rPr>
                        <a:t>An orange metal bowl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97574530"/>
                  </a:ext>
                </a:extLst>
              </a:tr>
              <a:tr h="262229">
                <a:tc>
                  <a:txBody>
                    <a:bodyPr/>
                    <a:lstStyle/>
                    <a:p>
                      <a:pPr algn="ctr"/>
                      <a:r>
                        <a:rPr lang="en-US" dirty="0"/>
                        <a:t>Synonym Replacement</a:t>
                      </a:r>
                      <a:r>
                        <a:rPr lang="zh-CN" altLang="en-US" dirty="0"/>
                        <a:t> </a:t>
                      </a:r>
                      <a:r>
                        <a:rPr lang="en-US" altLang="zh-CN" dirty="0"/>
                        <a:t>(SR)</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a:t>
                      </a:r>
                      <a:r>
                        <a:rPr lang="en-US" dirty="0">
                          <a:solidFill>
                            <a:srgbClr val="FF0000"/>
                          </a:solidFill>
                        </a:rPr>
                        <a:t>alloy</a:t>
                      </a:r>
                      <a:r>
                        <a:rPr lang="en-US" dirty="0"/>
                        <a:t> bowl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35383"/>
                  </a:ext>
                </a:extLst>
              </a:tr>
              <a:tr h="262229">
                <a:tc>
                  <a:txBody>
                    <a:bodyPr/>
                    <a:lstStyle/>
                    <a:p>
                      <a:pPr algn="ctr"/>
                      <a:r>
                        <a:rPr lang="en-US" dirty="0"/>
                        <a:t>Word Insertion</a:t>
                      </a:r>
                      <a:r>
                        <a:rPr lang="zh-CN" altLang="en-US" dirty="0"/>
                        <a:t> </a:t>
                      </a:r>
                      <a:r>
                        <a:rPr lang="en-US" altLang="zh-CN" dirty="0"/>
                        <a:t>(WI)</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a:t>
                      </a:r>
                      <a:r>
                        <a:rPr lang="en-US" dirty="0">
                          <a:solidFill>
                            <a:srgbClr val="FF0000"/>
                          </a:solidFill>
                        </a:rPr>
                        <a:t>old</a:t>
                      </a:r>
                      <a:r>
                        <a:rPr lang="en-US" dirty="0"/>
                        <a:t> orange metal bowl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767948444"/>
                  </a:ext>
                </a:extLst>
              </a:tr>
              <a:tr h="262229">
                <a:tc>
                  <a:txBody>
                    <a:bodyPr/>
                    <a:lstStyle/>
                    <a:p>
                      <a:pPr algn="ctr"/>
                      <a:r>
                        <a:rPr lang="en-US" dirty="0"/>
                        <a:t>Word Swap</a:t>
                      </a:r>
                      <a:r>
                        <a:rPr lang="zh-CN" altLang="en-US" dirty="0"/>
                        <a:t> </a:t>
                      </a:r>
                      <a:r>
                        <a:rPr lang="en-US" altLang="zh-CN" dirty="0"/>
                        <a:t>(WS)</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a:t>
                      </a:r>
                      <a:r>
                        <a:rPr lang="en-US" dirty="0">
                          <a:solidFill>
                            <a:srgbClr val="FF0000"/>
                          </a:solidFill>
                        </a:rPr>
                        <a:t>strainer bowl </a:t>
                      </a:r>
                      <a:r>
                        <a:rPr lang="en-US" dirty="0"/>
                        <a:t>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985661624"/>
                  </a:ext>
                </a:extLst>
              </a:tr>
              <a:tr h="262229">
                <a:tc>
                  <a:txBody>
                    <a:bodyPr/>
                    <a:lstStyle/>
                    <a:p>
                      <a:pPr algn="ctr"/>
                      <a:r>
                        <a:rPr lang="en-US" dirty="0"/>
                        <a:t>Word Deletion</a:t>
                      </a:r>
                      <a:r>
                        <a:rPr lang="zh-CN" altLang="en-US" dirty="0"/>
                        <a:t> </a:t>
                      </a:r>
                      <a:r>
                        <a:rPr lang="en-US" altLang="zh-CN" dirty="0"/>
                        <a:t>(WD)</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bowl strainer </a:t>
                      </a:r>
                      <a:r>
                        <a:rPr lang="en-US" dirty="0">
                          <a:solidFill>
                            <a:srgbClr val="FF0000"/>
                          </a:solidFill>
                        </a:rPr>
                        <a:t>[X]</a:t>
                      </a:r>
                      <a:r>
                        <a:rPr lang="en-US" dirty="0"/>
                        <a:t>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429509139"/>
                  </a:ext>
                </a:extLst>
              </a:tr>
              <a:tr h="262229">
                <a:tc>
                  <a:txBody>
                    <a:bodyPr/>
                    <a:lstStyle/>
                    <a:p>
                      <a:pPr algn="ctr"/>
                      <a:r>
                        <a:rPr lang="en-US" dirty="0"/>
                        <a:t>Insert Punctuation</a:t>
                      </a:r>
                      <a:r>
                        <a:rPr lang="zh-CN" altLang="en-US" dirty="0"/>
                        <a:t> </a:t>
                      </a:r>
                      <a:r>
                        <a:rPr lang="en-US" altLang="zh-CN" dirty="0"/>
                        <a:t>(IP)</a:t>
                      </a:r>
                      <a:endParaRPr lang="en-US" dirty="0"/>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dirty="0"/>
                        <a:t>An orange metal bowl </a:t>
                      </a:r>
                      <a:r>
                        <a:rPr lang="en-US" dirty="0">
                          <a:solidFill>
                            <a:srgbClr val="FF0000"/>
                          </a:solidFill>
                        </a:rPr>
                        <a:t>?</a:t>
                      </a:r>
                      <a:r>
                        <a:rPr lang="en-US" dirty="0"/>
                        <a:t> strainer ﬁlled with apples.</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250344350"/>
                  </a:ext>
                </a:extLst>
              </a:tr>
            </a:tbl>
          </a:graphicData>
        </a:graphic>
      </p:graphicFrame>
    </p:spTree>
    <p:extLst>
      <p:ext uri="{BB962C8B-B14F-4D97-AF65-F5344CB8AC3E}">
        <p14:creationId xmlns:p14="http://schemas.microsoft.com/office/powerpoint/2010/main" val="1146339847"/>
      </p:ext>
    </p:extLst>
  </p:cSld>
  <p:clrMapOvr>
    <a:masterClrMapping/>
  </p:clrMapOvr>
</p:sld>
</file>

<file path=ppt/theme/theme1.xml><?xml version="1.0" encoding="utf-8"?>
<a:theme xmlns:a="http://schemas.openxmlformats.org/drawingml/2006/main" name="Blank Presentatio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Intuit-09-12-2023" id="{4BF106F4-77FC-6148-ADEA-8F7F62F456CE}" vid="{8426232D-A0C2-1F44-83E7-5F00B85912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 Presentation</Template>
  <TotalTime>5672</TotalTime>
  <Words>7292</Words>
  <Application>Microsoft Macintosh PowerPoint</Application>
  <PresentationFormat>On-screen Show (16:9)</PresentationFormat>
  <Paragraphs>661</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 Bold</vt:lpstr>
      <vt:lpstr>Arial Regular</vt:lpstr>
      <vt:lpstr>Söhne</vt:lpstr>
      <vt:lpstr>Arial</vt:lpstr>
      <vt:lpstr>Calibri Light</vt:lpstr>
      <vt:lpstr>Cambria Math</vt:lpstr>
      <vt:lpstr>Raleway</vt:lpstr>
      <vt:lpstr>Wingdings</vt:lpstr>
      <vt:lpstr>Blank Presentation</vt:lpstr>
      <vt:lpstr>Prompt Perturbation and Robustness Evaluation</vt:lpstr>
      <vt:lpstr>Outline</vt:lpstr>
      <vt:lpstr>Part 1 - Probing vs. Prompting</vt:lpstr>
      <vt:lpstr>Part 1 - Probing vs. Prompting</vt:lpstr>
      <vt:lpstr>Part 2 - Prompt Perturbation Category</vt:lpstr>
      <vt:lpstr>Part 2 - Prompt Perturbation Category</vt:lpstr>
      <vt:lpstr>Part 2 - Prompt Perturbation Category</vt:lpstr>
      <vt:lpstr>Part 2 - Prompt Perturbation Category</vt:lpstr>
      <vt:lpstr>Part 2 - Prompt Perturbation Category</vt:lpstr>
      <vt:lpstr>Part 2 - Prompt Perturbation Category</vt:lpstr>
      <vt:lpstr>Part 2 - Prompt Perturbation Category</vt:lpstr>
      <vt:lpstr>Part 2 - Prompt Perturbation Category</vt:lpstr>
      <vt:lpstr>Part 2 - Prompt Perturbation Summary</vt:lpstr>
      <vt:lpstr>Part 2 - Prompt Perturbation Summary</vt:lpstr>
      <vt:lpstr>Part 2 - Prompt Perturbation Summary</vt:lpstr>
      <vt:lpstr>Part 2 - Prompt Perturbation Summary</vt:lpstr>
      <vt:lpstr>Part 2 - Prompt Perturbation Summary</vt:lpstr>
      <vt:lpstr>Part 2 - Prompt Perturbation Summary</vt:lpstr>
      <vt:lpstr>Part 2 - Prompt Perturbation Summary</vt:lpstr>
      <vt:lpstr>Part 2 - Prompt Perturbation Summary</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3 - Prompt Perturbation Selected Works</vt:lpstr>
      <vt:lpstr>Part 4 - Robustness Problem Formulation</vt:lpstr>
      <vt:lpstr>Part 4 - Robustness Problem Formulation</vt:lpstr>
      <vt:lpstr>Part 4 - Robustness Problem Formulation</vt:lpstr>
      <vt:lpstr>Part 5 - Robustness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JiaBruce</dc:creator>
  <cp:lastModifiedBy>JiaBruce</cp:lastModifiedBy>
  <cp:revision>1068</cp:revision>
  <cp:lastPrinted>2021-09-17T20:14:57Z</cp:lastPrinted>
  <dcterms:created xsi:type="dcterms:W3CDTF">2023-09-12T23:48:37Z</dcterms:created>
  <dcterms:modified xsi:type="dcterms:W3CDTF">2023-12-20T17:16:16Z</dcterms:modified>
</cp:coreProperties>
</file>